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omments/modernComment_118_D8CA9D57.xml" ContentType="application/vnd.ms-powerpoint.comments+xml"/>
  <Override PartName="/ppt/comments/modernComment_119_1E687FE9.xml" ContentType="application/vnd.ms-powerpoint.comments+xml"/>
  <Override PartName="/ppt/comments/modernComment_11B_2A43CFB6.xml" ContentType="application/vnd.ms-powerpoint.comments+xml"/>
  <Override PartName="/ppt/comments/modernComment_11D_B749D34E.xml" ContentType="application/vnd.ms-powerpoint.comments+xml"/>
  <Override PartName="/ppt/notesSlides/notesSlide1.xml" ContentType="application/vnd.openxmlformats-officedocument.presentationml.notesSlide+xml"/>
  <Override PartName="/ppt/comments/modernComment_122_88C4B19D.xml" ContentType="application/vnd.ms-powerpoint.comments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8"/>
  </p:notesMasterIdLst>
  <p:sldIdLst>
    <p:sldId id="302" r:id="rId5"/>
    <p:sldId id="2145707502" r:id="rId6"/>
    <p:sldId id="280" r:id="rId7"/>
    <p:sldId id="272" r:id="rId8"/>
    <p:sldId id="275" r:id="rId9"/>
    <p:sldId id="273" r:id="rId10"/>
    <p:sldId id="277" r:id="rId11"/>
    <p:sldId id="276" r:id="rId12"/>
    <p:sldId id="279" r:id="rId13"/>
    <p:sldId id="278" r:id="rId14"/>
    <p:sldId id="282" r:id="rId15"/>
    <p:sldId id="2145707503" r:id="rId16"/>
    <p:sldId id="281" r:id="rId17"/>
    <p:sldId id="265" r:id="rId18"/>
    <p:sldId id="263" r:id="rId19"/>
    <p:sldId id="266" r:id="rId20"/>
    <p:sldId id="268" r:id="rId21"/>
    <p:sldId id="269" r:id="rId22"/>
    <p:sldId id="270" r:id="rId23"/>
    <p:sldId id="271" r:id="rId24"/>
    <p:sldId id="2145707504" r:id="rId25"/>
    <p:sldId id="283" r:id="rId26"/>
    <p:sldId id="284" r:id="rId27"/>
    <p:sldId id="286" r:id="rId28"/>
    <p:sldId id="301" r:id="rId29"/>
    <p:sldId id="287" r:id="rId30"/>
    <p:sldId id="2145707505" r:id="rId31"/>
    <p:sldId id="285" r:id="rId32"/>
    <p:sldId id="288" r:id="rId33"/>
    <p:sldId id="289" r:id="rId34"/>
    <p:sldId id="2145707506" r:id="rId35"/>
    <p:sldId id="290" r:id="rId36"/>
    <p:sldId id="291" r:id="rId37"/>
    <p:sldId id="292" r:id="rId38"/>
    <p:sldId id="293" r:id="rId39"/>
    <p:sldId id="297" r:id="rId40"/>
    <p:sldId id="294" r:id="rId41"/>
    <p:sldId id="295" r:id="rId42"/>
    <p:sldId id="296" r:id="rId43"/>
    <p:sldId id="298" r:id="rId44"/>
    <p:sldId id="299" r:id="rId45"/>
    <p:sldId id="300" r:id="rId46"/>
    <p:sldId id="260" r:id="rId47"/>
  </p:sldIdLst>
  <p:sldSz cx="12192000" cy="6858000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Recette" id="{77FA192C-1533-466F-82ED-5DE1A04C4E03}">
          <p14:sldIdLst>
            <p14:sldId id="302"/>
          </p14:sldIdLst>
        </p14:section>
        <p14:section name="Didier Morel" id="{D4B8CC69-58A9-407B-A5C8-175BC11FB724}">
          <p14:sldIdLst>
            <p14:sldId id="2145707502"/>
            <p14:sldId id="280"/>
            <p14:sldId id="272"/>
            <p14:sldId id="275"/>
            <p14:sldId id="273"/>
            <p14:sldId id="277"/>
            <p14:sldId id="276"/>
            <p14:sldId id="279"/>
            <p14:sldId id="278"/>
            <p14:sldId id="282"/>
          </p14:sldIdLst>
        </p14:section>
        <p14:section name="Lola Halimi" id="{CF1D97F2-E487-40B6-914D-AE9006D53D3E}">
          <p14:sldIdLst>
            <p14:sldId id="2145707503"/>
            <p14:sldId id="281"/>
            <p14:sldId id="265"/>
            <p14:sldId id="263"/>
            <p14:sldId id="266"/>
            <p14:sldId id="268"/>
            <p14:sldId id="269"/>
            <p14:sldId id="270"/>
            <p14:sldId id="271"/>
          </p14:sldIdLst>
        </p14:section>
        <p14:section name="Monsieur X" id="{0A965475-E8EB-4C28-8A87-8434F51779E3}">
          <p14:sldIdLst>
            <p14:sldId id="2145707504"/>
            <p14:sldId id="283"/>
            <p14:sldId id="284"/>
            <p14:sldId id="286"/>
            <p14:sldId id="301"/>
            <p14:sldId id="287"/>
          </p14:sldIdLst>
        </p14:section>
        <p14:section name="Ouardia Boudadi" id="{0BF1454D-706A-4237-882E-CF98CB25DDC8}">
          <p14:sldIdLst>
            <p14:sldId id="2145707505"/>
            <p14:sldId id="285"/>
            <p14:sldId id="288"/>
            <p14:sldId id="289"/>
          </p14:sldIdLst>
        </p14:section>
        <p14:section name="Enfants Nguyen" id="{9DCF9CC7-E6BE-4991-94C8-E032B34E784B}">
          <p14:sldIdLst>
            <p14:sldId id="2145707506"/>
            <p14:sldId id="290"/>
            <p14:sldId id="291"/>
            <p14:sldId id="292"/>
            <p14:sldId id="293"/>
            <p14:sldId id="297"/>
            <p14:sldId id="294"/>
            <p14:sldId id="295"/>
            <p14:sldId id="296"/>
            <p14:sldId id="298"/>
            <p14:sldId id="299"/>
            <p14:sldId id="300"/>
          </p14:sldIdLst>
        </p14:section>
        <p14:section name="Archives" id="{514F8364-5465-4E3A-8836-93CF9835E6B7}">
          <p14:sldIdLst>
            <p14:sldId id="26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D45267E-BE36-4EF6-9800-A3BCBB3BE5BB}" name="Elodie FALCIONI (EXT)" initials="EF" userId="S::Elodie.FALCIONI.EXT@esante.gouv.fr::1a8d12db-9a3f-4a23-a384-980c9c9af1c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155891"/>
    <a:srgbClr val="F254D4"/>
    <a:srgbClr val="FF3399"/>
    <a:srgbClr val="D99A76"/>
    <a:srgbClr val="0F3F68"/>
    <a:srgbClr val="D20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72" autoAdjust="0"/>
    <p:restoredTop sz="94660"/>
  </p:normalViewPr>
  <p:slideViewPr>
    <p:cSldViewPr snapToGrid="0">
      <p:cViewPr varScale="1">
        <p:scale>
          <a:sx n="60" d="100"/>
          <a:sy n="60" d="100"/>
        </p:scale>
        <p:origin x="102" y="7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odie FALCIONI (EXT)" userId="1a8d12db-9a3f-4a23-a384-980c9c9af1ce" providerId="ADAL" clId="{8A09E06F-7301-4273-AAFB-7DF25871845C}"/>
    <pc:docChg chg="undo redo custSel addSld delSld modSld modSection">
      <pc:chgData name="Elodie FALCIONI (EXT)" userId="1a8d12db-9a3f-4a23-a384-980c9c9af1ce" providerId="ADAL" clId="{8A09E06F-7301-4273-AAFB-7DF25871845C}" dt="2024-08-07T13:18:17.109" v="1069" actId="20577"/>
      <pc:docMkLst>
        <pc:docMk/>
      </pc:docMkLst>
      <pc:sldChg chg="modSp mod">
        <pc:chgData name="Elodie FALCIONI (EXT)" userId="1a8d12db-9a3f-4a23-a384-980c9c9af1ce" providerId="ADAL" clId="{8A09E06F-7301-4273-AAFB-7DF25871845C}" dt="2024-08-07T12:23:31.719" v="1035" actId="20577"/>
        <pc:sldMkLst>
          <pc:docMk/>
          <pc:sldMk cId="1963693436" sldId="278"/>
        </pc:sldMkLst>
      </pc:sldChg>
      <pc:sldChg chg="modSp mod">
        <pc:chgData name="Elodie FALCIONI (EXT)" userId="1a8d12db-9a3f-4a23-a384-980c9c9af1ce" providerId="ADAL" clId="{8A09E06F-7301-4273-AAFB-7DF25871845C}" dt="2024-08-07T12:21:13.764" v="1031" actId="20577"/>
        <pc:sldMkLst>
          <pc:docMk/>
          <pc:sldMk cId="1523613843" sldId="279"/>
        </pc:sldMkLst>
      </pc:sldChg>
      <pc:sldChg chg="addSp delSp modSp mod">
        <pc:chgData name="Elodie FALCIONI (EXT)" userId="1a8d12db-9a3f-4a23-a384-980c9c9af1ce" providerId="ADAL" clId="{8A09E06F-7301-4273-AAFB-7DF25871845C}" dt="2024-08-07T10:05:46.441" v="686" actId="12789"/>
        <pc:sldMkLst>
          <pc:docMk/>
          <pc:sldMk cId="3637157207" sldId="280"/>
        </pc:sldMkLst>
      </pc:sldChg>
      <pc:sldChg chg="addSp delSp modSp mod">
        <pc:chgData name="Elodie FALCIONI (EXT)" userId="1a8d12db-9a3f-4a23-a384-980c9c9af1ce" providerId="ADAL" clId="{8A09E06F-7301-4273-AAFB-7DF25871845C}" dt="2024-08-07T10:03:17.269" v="624" actId="1076"/>
        <pc:sldMkLst>
          <pc:docMk/>
          <pc:sldMk cId="510164969" sldId="281"/>
        </pc:sldMkLst>
      </pc:sldChg>
      <pc:sldChg chg="modSp mod">
        <pc:chgData name="Elodie FALCIONI (EXT)" userId="1a8d12db-9a3f-4a23-a384-980c9c9af1ce" providerId="ADAL" clId="{8A09E06F-7301-4273-AAFB-7DF25871845C}" dt="2024-08-07T12:25:34.887" v="1038" actId="20577"/>
        <pc:sldMkLst>
          <pc:docMk/>
          <pc:sldMk cId="2311183420" sldId="282"/>
        </pc:sldMkLst>
      </pc:sldChg>
      <pc:sldChg chg="addSp delSp modSp mod">
        <pc:chgData name="Elodie FALCIONI (EXT)" userId="1a8d12db-9a3f-4a23-a384-980c9c9af1ce" providerId="ADAL" clId="{8A09E06F-7301-4273-AAFB-7DF25871845C}" dt="2024-08-07T10:08:46.044" v="784" actId="478"/>
        <pc:sldMkLst>
          <pc:docMk/>
          <pc:sldMk cId="709087158" sldId="283"/>
        </pc:sldMkLst>
      </pc:sldChg>
      <pc:sldChg chg="modSp mod">
        <pc:chgData name="Elodie FALCIONI (EXT)" userId="1a8d12db-9a3f-4a23-a384-980c9c9af1ce" providerId="ADAL" clId="{8A09E06F-7301-4273-AAFB-7DF25871845C}" dt="2024-08-07T12:42:48.473" v="1043"/>
        <pc:sldMkLst>
          <pc:docMk/>
          <pc:sldMk cId="2648497781" sldId="284"/>
        </pc:sldMkLst>
      </pc:sldChg>
      <pc:sldChg chg="addSp delSp modSp mod">
        <pc:chgData name="Elodie FALCIONI (EXT)" userId="1a8d12db-9a3f-4a23-a384-980c9c9af1ce" providerId="ADAL" clId="{8A09E06F-7301-4273-AAFB-7DF25871845C}" dt="2024-08-07T10:14:05.944" v="955" actId="113"/>
        <pc:sldMkLst>
          <pc:docMk/>
          <pc:sldMk cId="3075068750" sldId="285"/>
        </pc:sldMkLst>
      </pc:sldChg>
      <pc:sldChg chg="modSp mod">
        <pc:chgData name="Elodie FALCIONI (EXT)" userId="1a8d12db-9a3f-4a23-a384-980c9c9af1ce" providerId="ADAL" clId="{8A09E06F-7301-4273-AAFB-7DF25871845C}" dt="2024-08-07T12:44:29.624" v="1046" actId="21"/>
        <pc:sldMkLst>
          <pc:docMk/>
          <pc:sldMk cId="2192897406" sldId="287"/>
        </pc:sldMkLst>
      </pc:sldChg>
      <pc:sldChg chg="modSp mod">
        <pc:chgData name="Elodie FALCIONI (EXT)" userId="1a8d12db-9a3f-4a23-a384-980c9c9af1ce" providerId="ADAL" clId="{8A09E06F-7301-4273-AAFB-7DF25871845C}" dt="2024-08-07T10:10:46.755" v="818" actId="20577"/>
        <pc:sldMkLst>
          <pc:docMk/>
          <pc:sldMk cId="3056005704" sldId="288"/>
        </pc:sldMkLst>
      </pc:sldChg>
      <pc:sldChg chg="modSp mod">
        <pc:chgData name="Elodie FALCIONI (EXT)" userId="1a8d12db-9a3f-4a23-a384-980c9c9af1ce" providerId="ADAL" clId="{8A09E06F-7301-4273-AAFB-7DF25871845C}" dt="2024-08-07T12:56:07.360" v="1048" actId="1076"/>
        <pc:sldMkLst>
          <pc:docMk/>
          <pc:sldMk cId="2487274005" sldId="289"/>
        </pc:sldMkLst>
      </pc:sldChg>
      <pc:sldChg chg="addSp delSp modSp mod">
        <pc:chgData name="Elodie FALCIONI (EXT)" userId="1a8d12db-9a3f-4a23-a384-980c9c9af1ce" providerId="ADAL" clId="{8A09E06F-7301-4273-AAFB-7DF25871845C}" dt="2024-08-07T10:18:29.105" v="1029" actId="1035"/>
        <pc:sldMkLst>
          <pc:docMk/>
          <pc:sldMk cId="2294591901" sldId="290"/>
        </pc:sldMkLst>
      </pc:sldChg>
      <pc:sldChg chg="modSp mod">
        <pc:chgData name="Elodie FALCIONI (EXT)" userId="1a8d12db-9a3f-4a23-a384-980c9c9af1ce" providerId="ADAL" clId="{8A09E06F-7301-4273-AAFB-7DF25871845C}" dt="2024-08-07T13:16:03.520" v="1068" actId="20577"/>
        <pc:sldMkLst>
          <pc:docMk/>
          <pc:sldMk cId="109857335" sldId="296"/>
        </pc:sldMkLst>
      </pc:sldChg>
      <pc:sldChg chg="modSp mod">
        <pc:chgData name="Elodie FALCIONI (EXT)" userId="1a8d12db-9a3f-4a23-a384-980c9c9af1ce" providerId="ADAL" clId="{8A09E06F-7301-4273-AAFB-7DF25871845C}" dt="2024-08-07T13:10:18.190" v="1064" actId="20577"/>
        <pc:sldMkLst>
          <pc:docMk/>
          <pc:sldMk cId="2907417188" sldId="297"/>
        </pc:sldMkLst>
      </pc:sldChg>
      <pc:sldChg chg="modSp mod">
        <pc:chgData name="Elodie FALCIONI (EXT)" userId="1a8d12db-9a3f-4a23-a384-980c9c9af1ce" providerId="ADAL" clId="{8A09E06F-7301-4273-AAFB-7DF25871845C}" dt="2024-08-07T13:18:17.109" v="1069" actId="20577"/>
        <pc:sldMkLst>
          <pc:docMk/>
          <pc:sldMk cId="2920186843" sldId="299"/>
        </pc:sldMkLst>
      </pc:sldChg>
      <pc:sldChg chg="addSp delSp modSp new del mod">
        <pc:chgData name="Elodie FALCIONI (EXT)" userId="1a8d12db-9a3f-4a23-a384-980c9c9af1ce" providerId="ADAL" clId="{8A09E06F-7301-4273-AAFB-7DF25871845C}" dt="2024-08-07T09:52:29.194" v="261" actId="47"/>
        <pc:sldMkLst>
          <pc:docMk/>
          <pc:sldMk cId="2172239642" sldId="301"/>
        </pc:sldMkLst>
      </pc:sldChg>
      <pc:sldChg chg="add del">
        <pc:chgData name="Elodie FALCIONI (EXT)" userId="1a8d12db-9a3f-4a23-a384-980c9c9af1ce" providerId="ADAL" clId="{8A09E06F-7301-4273-AAFB-7DF25871845C}" dt="2024-08-07T09:48:32.985" v="160"/>
        <pc:sldMkLst>
          <pc:docMk/>
          <pc:sldMk cId="2782749635" sldId="301"/>
        </pc:sldMkLst>
      </pc:sldChg>
    </pc:docChg>
  </pc:docChgLst>
  <pc:docChgLst>
    <pc:chgData name="Elodie FALCIONI (EXT)" userId="1a8d12db-9a3f-4a23-a384-980c9c9af1ce" providerId="ADAL" clId="{34B37842-6A66-458C-AA81-D426C64B88DC}"/>
    <pc:docChg chg="undo custSel modSld">
      <pc:chgData name="Elodie FALCIONI (EXT)" userId="1a8d12db-9a3f-4a23-a384-980c9c9af1ce" providerId="ADAL" clId="{34B37842-6A66-458C-AA81-D426C64B88DC}" dt="2024-10-14T14:04:41.804" v="42" actId="400"/>
      <pc:docMkLst>
        <pc:docMk/>
      </pc:docMkLst>
      <pc:sldChg chg="modSp mod">
        <pc:chgData name="Elodie FALCIONI (EXT)" userId="1a8d12db-9a3f-4a23-a384-980c9c9af1ce" providerId="ADAL" clId="{34B37842-6A66-458C-AA81-D426C64B88DC}" dt="2024-10-14T14:03:38.155" v="26" actId="400"/>
        <pc:sldMkLst>
          <pc:docMk/>
          <pc:sldMk cId="3602390754" sldId="263"/>
        </pc:sldMkLst>
      </pc:sldChg>
      <pc:sldChg chg="modSp mod">
        <pc:chgData name="Elodie FALCIONI (EXT)" userId="1a8d12db-9a3f-4a23-a384-980c9c9af1ce" providerId="ADAL" clId="{34B37842-6A66-458C-AA81-D426C64B88DC}" dt="2024-10-14T14:04:00.814" v="34" actId="20577"/>
        <pc:sldMkLst>
          <pc:docMk/>
          <pc:sldMk cId="2446604852" sldId="270"/>
        </pc:sldMkLst>
      </pc:sldChg>
      <pc:sldChg chg="modSp mod">
        <pc:chgData name="Elodie FALCIONI (EXT)" userId="1a8d12db-9a3f-4a23-a384-980c9c9af1ce" providerId="ADAL" clId="{34B37842-6A66-458C-AA81-D426C64B88DC}" dt="2024-10-14T14:02:37.132" v="2" actId="400"/>
        <pc:sldMkLst>
          <pc:docMk/>
          <pc:sldMk cId="1556605301" sldId="275"/>
        </pc:sldMkLst>
      </pc:sldChg>
      <pc:sldChg chg="modSp mod">
        <pc:chgData name="Elodie FALCIONI (EXT)" userId="1a8d12db-9a3f-4a23-a384-980c9c9af1ce" providerId="ADAL" clId="{34B37842-6A66-458C-AA81-D426C64B88DC}" dt="2024-10-14T14:03:24.633" v="18" actId="20577"/>
        <pc:sldMkLst>
          <pc:docMk/>
          <pc:sldMk cId="2311183420" sldId="282"/>
        </pc:sldMkLst>
      </pc:sldChg>
      <pc:sldChg chg="modSp mod">
        <pc:chgData name="Elodie FALCIONI (EXT)" userId="1a8d12db-9a3f-4a23-a384-980c9c9af1ce" providerId="ADAL" clId="{34B37842-6A66-458C-AA81-D426C64B88DC}" dt="2024-10-14T14:04:16.289" v="41" actId="20577"/>
        <pc:sldMkLst>
          <pc:docMk/>
          <pc:sldMk cId="2192897406" sldId="287"/>
        </pc:sldMkLst>
      </pc:sldChg>
      <pc:sldChg chg="modSp mod">
        <pc:chgData name="Elodie FALCIONI (EXT)" userId="1a8d12db-9a3f-4a23-a384-980c9c9af1ce" providerId="ADAL" clId="{34B37842-6A66-458C-AA81-D426C64B88DC}" dt="2024-10-14T14:04:41.804" v="42" actId="400"/>
        <pc:sldMkLst>
          <pc:docMk/>
          <pc:sldMk cId="2907417188" sldId="297"/>
        </pc:sldMkLst>
      </pc:sldChg>
    </pc:docChg>
  </pc:docChgLst>
  <pc:docChgLst>
    <pc:chgData name="Daphné LECCIA (EXT)" userId="9cca622e-4bc3-4039-b46f-9ab4e737295d" providerId="ADAL" clId="{BE0D6E66-D4F3-4E27-8BC2-46C6BDEB8C65}"/>
    <pc:docChg chg="modSld">
      <pc:chgData name="Daphné LECCIA (EXT)" userId="9cca622e-4bc3-4039-b46f-9ab4e737295d" providerId="ADAL" clId="{BE0D6E66-D4F3-4E27-8BC2-46C6BDEB8C65}" dt="2024-09-19T14:13:30.149" v="19" actId="20577"/>
      <pc:docMkLst>
        <pc:docMk/>
      </pc:docMkLst>
      <pc:sldChg chg="modSp mod">
        <pc:chgData name="Daphné LECCIA (EXT)" userId="9cca622e-4bc3-4039-b46f-9ab4e737295d" providerId="ADAL" clId="{BE0D6E66-D4F3-4E27-8BC2-46C6BDEB8C65}" dt="2024-09-19T14:13:16.211" v="7" actId="20577"/>
        <pc:sldMkLst>
          <pc:docMk/>
          <pc:sldMk cId="3637157207" sldId="280"/>
        </pc:sldMkLst>
      </pc:sldChg>
      <pc:sldChg chg="modSp mod">
        <pc:chgData name="Daphné LECCIA (EXT)" userId="9cca622e-4bc3-4039-b46f-9ab4e737295d" providerId="ADAL" clId="{BE0D6E66-D4F3-4E27-8BC2-46C6BDEB8C65}" dt="2024-09-19T14:13:30.149" v="19" actId="20577"/>
        <pc:sldMkLst>
          <pc:docMk/>
          <pc:sldMk cId="510164969" sldId="281"/>
        </pc:sldMkLst>
      </pc:sldChg>
    </pc:docChg>
  </pc:docChgLst>
  <pc:docChgLst>
    <pc:chgData name="Elodie FALCIONI (EXT)" userId="1a8d12db-9a3f-4a23-a384-980c9c9af1ce" providerId="ADAL" clId="{FF7924C5-D3AE-40ED-9194-264D32188D63}"/>
    <pc:docChg chg="addSld modSld addSection modSection">
      <pc:chgData name="Elodie FALCIONI (EXT)" userId="1a8d12db-9a3f-4a23-a384-980c9c9af1ce" providerId="ADAL" clId="{FF7924C5-D3AE-40ED-9194-264D32188D63}" dt="2024-09-12T14:26:08.058" v="36" actId="400"/>
      <pc:docMkLst>
        <pc:docMk/>
      </pc:docMkLst>
      <pc:sldChg chg="modSp mod">
        <pc:chgData name="Elodie FALCIONI (EXT)" userId="1a8d12db-9a3f-4a23-a384-980c9c9af1ce" providerId="ADAL" clId="{FF7924C5-D3AE-40ED-9194-264D32188D63}" dt="2024-09-12T14:20:21.722" v="31" actId="400"/>
        <pc:sldMkLst>
          <pc:docMk/>
          <pc:sldMk cId="3602390754" sldId="263"/>
        </pc:sldMkLst>
      </pc:sldChg>
      <pc:sldChg chg="modSp mod">
        <pc:chgData name="Elodie FALCIONI (EXT)" userId="1a8d12db-9a3f-4a23-a384-980c9c9af1ce" providerId="ADAL" clId="{FF7924C5-D3AE-40ED-9194-264D32188D63}" dt="2024-09-12T14:20:37.851" v="32" actId="400"/>
        <pc:sldMkLst>
          <pc:docMk/>
          <pc:sldMk cId="2446604852" sldId="270"/>
        </pc:sldMkLst>
      </pc:sldChg>
      <pc:sldChg chg="modSp mod">
        <pc:chgData name="Elodie FALCIONI (EXT)" userId="1a8d12db-9a3f-4a23-a384-980c9c9af1ce" providerId="ADAL" clId="{FF7924C5-D3AE-40ED-9194-264D32188D63}" dt="2024-09-12T14:03:42.916" v="29" actId="400"/>
        <pc:sldMkLst>
          <pc:docMk/>
          <pc:sldMk cId="1556605301" sldId="275"/>
        </pc:sldMkLst>
      </pc:sldChg>
      <pc:sldChg chg="modSp mod">
        <pc:chgData name="Elodie FALCIONI (EXT)" userId="1a8d12db-9a3f-4a23-a384-980c9c9af1ce" providerId="ADAL" clId="{FF7924C5-D3AE-40ED-9194-264D32188D63}" dt="2024-08-29T08:06:35.474" v="23" actId="20577"/>
        <pc:sldMkLst>
          <pc:docMk/>
          <pc:sldMk cId="3637157207" sldId="280"/>
        </pc:sldMkLst>
      </pc:sldChg>
      <pc:sldChg chg="modSp mod">
        <pc:chgData name="Elodie FALCIONI (EXT)" userId="1a8d12db-9a3f-4a23-a384-980c9c9af1ce" providerId="ADAL" clId="{FF7924C5-D3AE-40ED-9194-264D32188D63}" dt="2024-09-12T14:06:09.205" v="30" actId="400"/>
        <pc:sldMkLst>
          <pc:docMk/>
          <pc:sldMk cId="2311183420" sldId="282"/>
        </pc:sldMkLst>
      </pc:sldChg>
      <pc:sldChg chg="modSp mod">
        <pc:chgData name="Elodie FALCIONI (EXT)" userId="1a8d12db-9a3f-4a23-a384-980c9c9af1ce" providerId="ADAL" clId="{FF7924C5-D3AE-40ED-9194-264D32188D63}" dt="2024-08-29T12:19:26.433" v="27" actId="20577"/>
        <pc:sldMkLst>
          <pc:docMk/>
          <pc:sldMk cId="709087158" sldId="283"/>
        </pc:sldMkLst>
      </pc:sldChg>
      <pc:sldChg chg="modSp mod">
        <pc:chgData name="Elodie FALCIONI (EXT)" userId="1a8d12db-9a3f-4a23-a384-980c9c9af1ce" providerId="ADAL" clId="{FF7924C5-D3AE-40ED-9194-264D32188D63}" dt="2024-09-12T14:22:15.739" v="35" actId="400"/>
        <pc:sldMkLst>
          <pc:docMk/>
          <pc:sldMk cId="2192897406" sldId="287"/>
        </pc:sldMkLst>
      </pc:sldChg>
      <pc:sldChg chg="modSp mod">
        <pc:chgData name="Elodie FALCIONI (EXT)" userId="1a8d12db-9a3f-4a23-a384-980c9c9af1ce" providerId="ADAL" clId="{FF7924C5-D3AE-40ED-9194-264D32188D63}" dt="2024-09-12T14:26:08.058" v="36" actId="400"/>
        <pc:sldMkLst>
          <pc:docMk/>
          <pc:sldMk cId="109857335" sldId="296"/>
        </pc:sldMkLst>
      </pc:sldChg>
      <pc:sldChg chg="modSp mod">
        <pc:chgData name="Elodie FALCIONI (EXT)" userId="1a8d12db-9a3f-4a23-a384-980c9c9af1ce" providerId="ADAL" clId="{FF7924C5-D3AE-40ED-9194-264D32188D63}" dt="2024-09-12T14:21:49.700" v="34" actId="400"/>
        <pc:sldMkLst>
          <pc:docMk/>
          <pc:sldMk cId="2907417188" sldId="297"/>
        </pc:sldMkLst>
      </pc:sldChg>
      <pc:sldChg chg="add">
        <pc:chgData name="Elodie FALCIONI (EXT)" userId="1a8d12db-9a3f-4a23-a384-980c9c9af1ce" providerId="ADAL" clId="{FF7924C5-D3AE-40ED-9194-264D32188D63}" dt="2024-08-21T13:41:54.360" v="2"/>
        <pc:sldMkLst>
          <pc:docMk/>
          <pc:sldMk cId="859630719" sldId="302"/>
        </pc:sldMkLst>
      </pc:sldChg>
      <pc:sldChg chg="add">
        <pc:chgData name="Elodie FALCIONI (EXT)" userId="1a8d12db-9a3f-4a23-a384-980c9c9af1ce" providerId="ADAL" clId="{FF7924C5-D3AE-40ED-9194-264D32188D63}" dt="2024-08-21T13:42:00.048" v="3"/>
        <pc:sldMkLst>
          <pc:docMk/>
          <pc:sldMk cId="3209110827" sldId="2145707502"/>
        </pc:sldMkLst>
      </pc:sldChg>
      <pc:sldChg chg="add">
        <pc:chgData name="Elodie FALCIONI (EXT)" userId="1a8d12db-9a3f-4a23-a384-980c9c9af1ce" providerId="ADAL" clId="{FF7924C5-D3AE-40ED-9194-264D32188D63}" dt="2024-08-21T13:42:09.792" v="4"/>
        <pc:sldMkLst>
          <pc:docMk/>
          <pc:sldMk cId="1041985628" sldId="2145707503"/>
        </pc:sldMkLst>
      </pc:sldChg>
      <pc:sldChg chg="add">
        <pc:chgData name="Elodie FALCIONI (EXT)" userId="1a8d12db-9a3f-4a23-a384-980c9c9af1ce" providerId="ADAL" clId="{FF7924C5-D3AE-40ED-9194-264D32188D63}" dt="2024-08-21T13:42:18.178" v="5"/>
        <pc:sldMkLst>
          <pc:docMk/>
          <pc:sldMk cId="2533174387" sldId="2145707504"/>
        </pc:sldMkLst>
      </pc:sldChg>
      <pc:sldChg chg="add">
        <pc:chgData name="Elodie FALCIONI (EXT)" userId="1a8d12db-9a3f-4a23-a384-980c9c9af1ce" providerId="ADAL" clId="{FF7924C5-D3AE-40ED-9194-264D32188D63}" dt="2024-08-21T13:42:31.571" v="6"/>
        <pc:sldMkLst>
          <pc:docMk/>
          <pc:sldMk cId="3723287367" sldId="2145707505"/>
        </pc:sldMkLst>
      </pc:sldChg>
      <pc:sldChg chg="add">
        <pc:chgData name="Elodie FALCIONI (EXT)" userId="1a8d12db-9a3f-4a23-a384-980c9c9af1ce" providerId="ADAL" clId="{FF7924C5-D3AE-40ED-9194-264D32188D63}" dt="2024-08-21T13:42:49.807" v="7"/>
        <pc:sldMkLst>
          <pc:docMk/>
          <pc:sldMk cId="3582822483" sldId="2145707506"/>
        </pc:sldMkLst>
      </pc:sldChg>
    </pc:docChg>
  </pc:docChgLst>
  <pc:docChgLst>
    <pc:chgData name="Elodie FALCIONI (EXT)" userId="1a8d12db-9a3f-4a23-a384-980c9c9af1ce" providerId="ADAL" clId="{68D7718E-D81C-437C-96FC-9017BACE1656}"/>
    <pc:docChg chg="undo custSel modSld">
      <pc:chgData name="Elodie FALCIONI (EXT)" userId="1a8d12db-9a3f-4a23-a384-980c9c9af1ce" providerId="ADAL" clId="{68D7718E-D81C-437C-96FC-9017BACE1656}" dt="2024-10-14T13:35:11.615" v="29" actId="400"/>
      <pc:docMkLst>
        <pc:docMk/>
      </pc:docMkLst>
      <pc:sldChg chg="modSp mod">
        <pc:chgData name="Elodie FALCIONI (EXT)" userId="1a8d12db-9a3f-4a23-a384-980c9c9af1ce" providerId="ADAL" clId="{68D7718E-D81C-437C-96FC-9017BACE1656}" dt="2024-10-10T13:38:35.254" v="1" actId="20577"/>
        <pc:sldMkLst>
          <pc:docMk/>
          <pc:sldMk cId="510164969" sldId="281"/>
        </pc:sldMkLst>
      </pc:sldChg>
      <pc:sldChg chg="addSp delSp modSp mod">
        <pc:chgData name="Elodie FALCIONI (EXT)" userId="1a8d12db-9a3f-4a23-a384-980c9c9af1ce" providerId="ADAL" clId="{68D7718E-D81C-437C-96FC-9017BACE1656}" dt="2024-10-14T13:35:11.615" v="29" actId="400"/>
        <pc:sldMkLst>
          <pc:docMk/>
          <pc:sldMk cId="2192897406" sldId="287"/>
        </pc:sldMkLst>
      </pc:sldChg>
      <pc:sldChg chg="modSp mod">
        <pc:chgData name="Elodie FALCIONI (EXT)" userId="1a8d12db-9a3f-4a23-a384-980c9c9af1ce" providerId="ADAL" clId="{68D7718E-D81C-437C-96FC-9017BACE1656}" dt="2024-10-14T13:10:54.889" v="2" actId="400"/>
        <pc:sldMkLst>
          <pc:docMk/>
          <pc:sldMk cId="3308661438" sldId="301"/>
        </pc:sldMkLst>
      </pc:sldChg>
    </pc:docChg>
  </pc:docChgLst>
  <pc:docChgLst>
    <pc:chgData name="Elodie FALCIONI (EXT)" userId="1a8d12db-9a3f-4a23-a384-980c9c9af1ce" providerId="ADAL" clId="{C81A8678-92A8-4E19-A9A8-B429C94D035B}"/>
    <pc:docChg chg="modSld">
      <pc:chgData name="Elodie FALCIONI (EXT)" userId="1a8d12db-9a3f-4a23-a384-980c9c9af1ce" providerId="ADAL" clId="{C81A8678-92A8-4E19-A9A8-B429C94D035B}" dt="2025-04-10T13:04:00.678" v="0" actId="20577"/>
      <pc:docMkLst>
        <pc:docMk/>
      </pc:docMkLst>
      <pc:sldChg chg="modSp mod">
        <pc:chgData name="Elodie FALCIONI (EXT)" userId="1a8d12db-9a3f-4a23-a384-980c9c9af1ce" providerId="ADAL" clId="{C81A8678-92A8-4E19-A9A8-B429C94D035B}" dt="2025-04-10T13:04:00.678" v="0" actId="20577"/>
        <pc:sldMkLst>
          <pc:docMk/>
          <pc:sldMk cId="3056005704" sldId="288"/>
        </pc:sldMkLst>
        <pc:spChg chg="mod">
          <ac:chgData name="Elodie FALCIONI (EXT)" userId="1a8d12db-9a3f-4a23-a384-980c9c9af1ce" providerId="ADAL" clId="{C81A8678-92A8-4E19-A9A8-B429C94D035B}" dt="2025-04-10T13:04:00.678" v="0" actId="20577"/>
          <ac:spMkLst>
            <pc:docMk/>
            <pc:sldMk cId="3056005704" sldId="288"/>
            <ac:spMk id="25" creationId="{DFB0522B-D9E1-6E3D-663D-792EA28283B0}"/>
          </ac:spMkLst>
        </pc:spChg>
      </pc:sldChg>
    </pc:docChg>
  </pc:docChgLst>
  <pc:docChgLst>
    <pc:chgData name="Elodie FALCIONI (EXT)" userId="1a8d12db-9a3f-4a23-a384-980c9c9af1ce" providerId="ADAL" clId="{1F88FC17-0552-4A61-807C-5670A17C58EC}"/>
    <pc:docChg chg="undo custSel modSld modSection">
      <pc:chgData name="Elodie FALCIONI (EXT)" userId="1a8d12db-9a3f-4a23-a384-980c9c9af1ce" providerId="ADAL" clId="{1F88FC17-0552-4A61-807C-5670A17C58EC}" dt="2024-08-06T16:17:04.185" v="880" actId="20577"/>
      <pc:docMkLst>
        <pc:docMk/>
      </pc:docMkLst>
      <pc:sldChg chg="modSp mod">
        <pc:chgData name="Elodie FALCIONI (EXT)" userId="1a8d12db-9a3f-4a23-a384-980c9c9af1ce" providerId="ADAL" clId="{1F88FC17-0552-4A61-807C-5670A17C58EC}" dt="2024-08-06T12:40:16.565" v="525" actId="20577"/>
        <pc:sldMkLst>
          <pc:docMk/>
          <pc:sldMk cId="3602390754" sldId="263"/>
        </pc:sldMkLst>
      </pc:sldChg>
      <pc:sldChg chg="addSp modSp mod">
        <pc:chgData name="Elodie FALCIONI (EXT)" userId="1a8d12db-9a3f-4a23-a384-980c9c9af1ce" providerId="ADAL" clId="{1F88FC17-0552-4A61-807C-5670A17C58EC}" dt="2024-08-05T13:26:45.498" v="165" actId="207"/>
        <pc:sldMkLst>
          <pc:docMk/>
          <pc:sldMk cId="3836352543" sldId="265"/>
        </pc:sldMkLst>
      </pc:sldChg>
      <pc:sldChg chg="modSp mod">
        <pc:chgData name="Elodie FALCIONI (EXT)" userId="1a8d12db-9a3f-4a23-a384-980c9c9af1ce" providerId="ADAL" clId="{1F88FC17-0552-4A61-807C-5670A17C58EC}" dt="2024-08-05T13:50:39.248" v="175" actId="20577"/>
        <pc:sldMkLst>
          <pc:docMk/>
          <pc:sldMk cId="39705029" sldId="269"/>
        </pc:sldMkLst>
      </pc:sldChg>
      <pc:sldChg chg="modSp mod">
        <pc:chgData name="Elodie FALCIONI (EXT)" userId="1a8d12db-9a3f-4a23-a384-980c9c9af1ce" providerId="ADAL" clId="{1F88FC17-0552-4A61-807C-5670A17C58EC}" dt="2024-08-06T12:40:25.149" v="532" actId="20577"/>
        <pc:sldMkLst>
          <pc:docMk/>
          <pc:sldMk cId="2446604852" sldId="270"/>
        </pc:sldMkLst>
      </pc:sldChg>
      <pc:sldChg chg="modSp mod">
        <pc:chgData name="Elodie FALCIONI (EXT)" userId="1a8d12db-9a3f-4a23-a384-980c9c9af1ce" providerId="ADAL" clId="{1F88FC17-0552-4A61-807C-5670A17C58EC}" dt="2024-08-06T12:40:30.213" v="539" actId="20577"/>
        <pc:sldMkLst>
          <pc:docMk/>
          <pc:sldMk cId="3960742016" sldId="271"/>
        </pc:sldMkLst>
      </pc:sldChg>
      <pc:sldChg chg="addSp modSp mod">
        <pc:chgData name="Elodie FALCIONI (EXT)" userId="1a8d12db-9a3f-4a23-a384-980c9c9af1ce" providerId="ADAL" clId="{1F88FC17-0552-4A61-807C-5670A17C58EC}" dt="2024-08-06T14:37:46.915" v="638" actId="20577"/>
        <pc:sldMkLst>
          <pc:docMk/>
          <pc:sldMk cId="3244896331" sldId="272"/>
        </pc:sldMkLst>
      </pc:sldChg>
      <pc:sldChg chg="modSp mod">
        <pc:chgData name="Elodie FALCIONI (EXT)" userId="1a8d12db-9a3f-4a23-a384-980c9c9af1ce" providerId="ADAL" clId="{1F88FC17-0552-4A61-807C-5670A17C58EC}" dt="2024-08-06T12:40:59.668" v="559" actId="20577"/>
        <pc:sldMkLst>
          <pc:docMk/>
          <pc:sldMk cId="1556605301" sldId="275"/>
        </pc:sldMkLst>
      </pc:sldChg>
      <pc:sldChg chg="modSp mod">
        <pc:chgData name="Elodie FALCIONI (EXT)" userId="1a8d12db-9a3f-4a23-a384-980c9c9af1ce" providerId="ADAL" clId="{1F88FC17-0552-4A61-807C-5670A17C58EC}" dt="2024-08-06T07:45:08.877" v="496" actId="207"/>
        <pc:sldMkLst>
          <pc:docMk/>
          <pc:sldMk cId="1963693436" sldId="278"/>
        </pc:sldMkLst>
      </pc:sldChg>
      <pc:sldChg chg="modSp mod modCm">
        <pc:chgData name="Elodie FALCIONI (EXT)" userId="1a8d12db-9a3f-4a23-a384-980c9c9af1ce" providerId="ADAL" clId="{1F88FC17-0552-4A61-807C-5670A17C58EC}" dt="2024-08-05T13:39:37.464" v="172"/>
        <pc:sldMkLst>
          <pc:docMk/>
          <pc:sldMk cId="510164969" sldId="2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lodie FALCIONI (EXT)" userId="1a8d12db-9a3f-4a23-a384-980c9c9af1ce" providerId="ADAL" clId="{1F88FC17-0552-4A61-807C-5670A17C58EC}" dt="2024-08-05T13:39:37.464" v="172"/>
              <pc2:cmMkLst xmlns:pc2="http://schemas.microsoft.com/office/powerpoint/2019/9/main/command">
                <pc:docMk/>
                <pc:sldMk cId="510164969" sldId="281"/>
                <pc2:cmMk id="{34DC4ED6-8CAC-401C-9382-E21F51FA366F}"/>
              </pc2:cmMkLst>
            </pc226:cmChg>
          </p:ext>
        </pc:extLst>
      </pc:sldChg>
      <pc:sldChg chg="modSp mod">
        <pc:chgData name="Elodie FALCIONI (EXT)" userId="1a8d12db-9a3f-4a23-a384-980c9c9af1ce" providerId="ADAL" clId="{1F88FC17-0552-4A61-807C-5670A17C58EC}" dt="2024-08-05T14:26:16.286" v="244"/>
        <pc:sldMkLst>
          <pc:docMk/>
          <pc:sldMk cId="2648497781" sldId="284"/>
        </pc:sldMkLst>
      </pc:sldChg>
      <pc:sldChg chg="modSp mod">
        <pc:chgData name="Elodie FALCIONI (EXT)" userId="1a8d12db-9a3f-4a23-a384-980c9c9af1ce" providerId="ADAL" clId="{1F88FC17-0552-4A61-807C-5670A17C58EC}" dt="2024-08-06T15:54:54.764" v="793" actId="20577"/>
        <pc:sldMkLst>
          <pc:docMk/>
          <pc:sldMk cId="3075068750" sldId="285"/>
        </pc:sldMkLst>
      </pc:sldChg>
      <pc:sldChg chg="modSp mod">
        <pc:chgData name="Elodie FALCIONI (EXT)" userId="1a8d12db-9a3f-4a23-a384-980c9c9af1ce" providerId="ADAL" clId="{1F88FC17-0552-4A61-807C-5670A17C58EC}" dt="2024-08-05T14:48:52.068" v="254"/>
        <pc:sldMkLst>
          <pc:docMk/>
          <pc:sldMk cId="2716072392" sldId="286"/>
        </pc:sldMkLst>
      </pc:sldChg>
      <pc:sldChg chg="modSp mod">
        <pc:chgData name="Elodie FALCIONI (EXT)" userId="1a8d12db-9a3f-4a23-a384-980c9c9af1ce" providerId="ADAL" clId="{1F88FC17-0552-4A61-807C-5670A17C58EC}" dt="2024-08-05T14:59:43.723" v="380" actId="20577"/>
        <pc:sldMkLst>
          <pc:docMk/>
          <pc:sldMk cId="2192897406" sldId="287"/>
        </pc:sldMkLst>
      </pc:sldChg>
      <pc:sldChg chg="addSp modSp mod">
        <pc:chgData name="Elodie FALCIONI (EXT)" userId="1a8d12db-9a3f-4a23-a384-980c9c9af1ce" providerId="ADAL" clId="{1F88FC17-0552-4A61-807C-5670A17C58EC}" dt="2024-08-06T12:28:30.152" v="518" actId="207"/>
        <pc:sldMkLst>
          <pc:docMk/>
          <pc:sldMk cId="3056005704" sldId="288"/>
        </pc:sldMkLst>
      </pc:sldChg>
      <pc:sldChg chg="modSp mod">
        <pc:chgData name="Elodie FALCIONI (EXT)" userId="1a8d12db-9a3f-4a23-a384-980c9c9af1ce" providerId="ADAL" clId="{1F88FC17-0552-4A61-807C-5670A17C58EC}" dt="2024-08-06T15:56:21.061" v="816" actId="20577"/>
        <pc:sldMkLst>
          <pc:docMk/>
          <pc:sldMk cId="2294591901" sldId="290"/>
        </pc:sldMkLst>
      </pc:sldChg>
      <pc:sldChg chg="modSp mod">
        <pc:chgData name="Elodie FALCIONI (EXT)" userId="1a8d12db-9a3f-4a23-a384-980c9c9af1ce" providerId="ADAL" clId="{1F88FC17-0552-4A61-807C-5670A17C58EC}" dt="2024-08-06T15:30:53.497" v="680" actId="20577"/>
        <pc:sldMkLst>
          <pc:docMk/>
          <pc:sldMk cId="1825009218" sldId="291"/>
        </pc:sldMkLst>
      </pc:sldChg>
      <pc:sldChg chg="modSp mod">
        <pc:chgData name="Elodie FALCIONI (EXT)" userId="1a8d12db-9a3f-4a23-a384-980c9c9af1ce" providerId="ADAL" clId="{1F88FC17-0552-4A61-807C-5670A17C58EC}" dt="2024-08-06T14:31:54.475" v="625"/>
        <pc:sldMkLst>
          <pc:docMk/>
          <pc:sldMk cId="2931170567" sldId="292"/>
        </pc:sldMkLst>
      </pc:sldChg>
      <pc:sldChg chg="addSp delSp modSp mod">
        <pc:chgData name="Elodie FALCIONI (EXT)" userId="1a8d12db-9a3f-4a23-a384-980c9c9af1ce" providerId="ADAL" clId="{1F88FC17-0552-4A61-807C-5670A17C58EC}" dt="2024-08-06T15:30:44.397" v="672" actId="20577"/>
        <pc:sldMkLst>
          <pc:docMk/>
          <pc:sldMk cId="2163154793" sldId="293"/>
        </pc:sldMkLst>
      </pc:sldChg>
      <pc:sldChg chg="modSp mod">
        <pc:chgData name="Elodie FALCIONI (EXT)" userId="1a8d12db-9a3f-4a23-a384-980c9c9af1ce" providerId="ADAL" clId="{1F88FC17-0552-4A61-807C-5670A17C58EC}" dt="2024-08-06T16:00:20.513" v="826" actId="20577"/>
        <pc:sldMkLst>
          <pc:docMk/>
          <pc:sldMk cId="3769552186" sldId="294"/>
        </pc:sldMkLst>
      </pc:sldChg>
      <pc:sldChg chg="modSp mod">
        <pc:chgData name="Elodie FALCIONI (EXT)" userId="1a8d12db-9a3f-4a23-a384-980c9c9af1ce" providerId="ADAL" clId="{1F88FC17-0552-4A61-807C-5670A17C58EC}" dt="2024-08-06T16:05:57.792" v="828"/>
        <pc:sldMkLst>
          <pc:docMk/>
          <pc:sldMk cId="2232212293" sldId="295"/>
        </pc:sldMkLst>
      </pc:sldChg>
      <pc:sldChg chg="modSp mod">
        <pc:chgData name="Elodie FALCIONI (EXT)" userId="1a8d12db-9a3f-4a23-a384-980c9c9af1ce" providerId="ADAL" clId="{1F88FC17-0552-4A61-807C-5670A17C58EC}" dt="2024-08-06T16:09:32.733" v="858" actId="207"/>
        <pc:sldMkLst>
          <pc:docMk/>
          <pc:sldMk cId="109857335" sldId="296"/>
        </pc:sldMkLst>
      </pc:sldChg>
      <pc:sldChg chg="modSp mod">
        <pc:chgData name="Elodie FALCIONI (EXT)" userId="1a8d12db-9a3f-4a23-a384-980c9c9af1ce" providerId="ADAL" clId="{1F88FC17-0552-4A61-807C-5670A17C58EC}" dt="2024-08-06T15:51:37.352" v="727" actId="207"/>
        <pc:sldMkLst>
          <pc:docMk/>
          <pc:sldMk cId="2907417188" sldId="297"/>
        </pc:sldMkLst>
      </pc:sldChg>
      <pc:sldChg chg="modSp mod">
        <pc:chgData name="Elodie FALCIONI (EXT)" userId="1a8d12db-9a3f-4a23-a384-980c9c9af1ce" providerId="ADAL" clId="{1F88FC17-0552-4A61-807C-5670A17C58EC}" dt="2024-08-06T14:32:08.741" v="631"/>
        <pc:sldMkLst>
          <pc:docMk/>
          <pc:sldMk cId="3837404726" sldId="298"/>
        </pc:sldMkLst>
      </pc:sldChg>
      <pc:sldChg chg="modSp mod">
        <pc:chgData name="Elodie FALCIONI (EXT)" userId="1a8d12db-9a3f-4a23-a384-980c9c9af1ce" providerId="ADAL" clId="{1F88FC17-0552-4A61-807C-5670A17C58EC}" dt="2024-08-06T16:12:36.670" v="864" actId="207"/>
        <pc:sldMkLst>
          <pc:docMk/>
          <pc:sldMk cId="2920186843" sldId="299"/>
        </pc:sldMkLst>
      </pc:sldChg>
      <pc:sldChg chg="modSp mod">
        <pc:chgData name="Elodie FALCIONI (EXT)" userId="1a8d12db-9a3f-4a23-a384-980c9c9af1ce" providerId="ADAL" clId="{1F88FC17-0552-4A61-807C-5670A17C58EC}" dt="2024-08-06T16:17:04.185" v="880" actId="20577"/>
        <pc:sldMkLst>
          <pc:docMk/>
          <pc:sldMk cId="864466238" sldId="300"/>
        </pc:sldMkLst>
      </pc:sldChg>
    </pc:docChg>
  </pc:docChgLst>
  <pc:docChgLst>
    <pc:chgData name="Elodie FALCIONI (EXT)" userId="1a8d12db-9a3f-4a23-a384-980c9c9af1ce" providerId="ADAL" clId="{6BFA0A5B-AD23-4E2B-BE38-3DEB2C3A62DD}"/>
    <pc:docChg chg="undo custSel addSld modSld">
      <pc:chgData name="Elodie FALCIONI (EXT)" userId="1a8d12db-9a3f-4a23-a384-980c9c9af1ce" providerId="ADAL" clId="{6BFA0A5B-AD23-4E2B-BE38-3DEB2C3A62DD}" dt="2024-08-14T08:00:00.703" v="171" actId="20577"/>
      <pc:docMkLst>
        <pc:docMk/>
      </pc:docMkLst>
      <pc:sldChg chg="modSp mod">
        <pc:chgData name="Elodie FALCIONI (EXT)" userId="1a8d12db-9a3f-4a23-a384-980c9c9af1ce" providerId="ADAL" clId="{6BFA0A5B-AD23-4E2B-BE38-3DEB2C3A62DD}" dt="2024-08-14T07:49:10.544" v="23" actId="1076"/>
        <pc:sldMkLst>
          <pc:docMk/>
          <pc:sldMk cId="709087158" sldId="283"/>
        </pc:sldMkLst>
      </pc:sldChg>
      <pc:sldChg chg="modSp mod">
        <pc:chgData name="Elodie FALCIONI (EXT)" userId="1a8d12db-9a3f-4a23-a384-980c9c9af1ce" providerId="ADAL" clId="{6BFA0A5B-AD23-4E2B-BE38-3DEB2C3A62DD}" dt="2024-08-14T07:48:18.466" v="0" actId="20577"/>
        <pc:sldMkLst>
          <pc:docMk/>
          <pc:sldMk cId="2716072392" sldId="286"/>
        </pc:sldMkLst>
      </pc:sldChg>
      <pc:sldChg chg="addSp delSp modSp add mod">
        <pc:chgData name="Elodie FALCIONI (EXT)" userId="1a8d12db-9a3f-4a23-a384-980c9c9af1ce" providerId="ADAL" clId="{6BFA0A5B-AD23-4E2B-BE38-3DEB2C3A62DD}" dt="2024-08-14T08:00:00.703" v="171" actId="20577"/>
        <pc:sldMkLst>
          <pc:docMk/>
          <pc:sldMk cId="3308661438" sldId="301"/>
        </pc:sldMkLst>
      </pc:sldChg>
    </pc:docChg>
  </pc:docChgLst>
  <pc:docChgLst>
    <pc:chgData name="Elodie FALCIONI (EXT)" userId="1a8d12db-9a3f-4a23-a384-980c9c9af1ce" providerId="ADAL" clId="{C7A2EB99-AD7A-4133-8658-09BBF0506F5E}"/>
    <pc:docChg chg="undo custSel modSld">
      <pc:chgData name="Elodie FALCIONI (EXT)" userId="1a8d12db-9a3f-4a23-a384-980c9c9af1ce" providerId="ADAL" clId="{C7A2EB99-AD7A-4133-8658-09BBF0506F5E}" dt="2024-10-17T08:41:13.101" v="167" actId="27107"/>
      <pc:docMkLst>
        <pc:docMk/>
      </pc:docMkLst>
      <pc:sldChg chg="delSp modSp mod">
        <pc:chgData name="Elodie FALCIONI (EXT)" userId="1a8d12db-9a3f-4a23-a384-980c9c9af1ce" providerId="ADAL" clId="{C7A2EB99-AD7A-4133-8658-09BBF0506F5E}" dt="2024-10-17T08:33:49.796" v="97" actId="1036"/>
        <pc:sldMkLst>
          <pc:docMk/>
          <pc:sldMk cId="3602390754" sldId="263"/>
        </pc:sldMkLst>
      </pc:sldChg>
      <pc:sldChg chg="modSp mod">
        <pc:chgData name="Elodie FALCIONI (EXT)" userId="1a8d12db-9a3f-4a23-a384-980c9c9af1ce" providerId="ADAL" clId="{C7A2EB99-AD7A-4133-8658-09BBF0506F5E}" dt="2024-10-17T08:38:17.981" v="158" actId="313"/>
        <pc:sldMkLst>
          <pc:docMk/>
          <pc:sldMk cId="1772985408" sldId="266"/>
        </pc:sldMkLst>
      </pc:sldChg>
      <pc:sldChg chg="modSp mod">
        <pc:chgData name="Elodie FALCIONI (EXT)" userId="1a8d12db-9a3f-4a23-a384-980c9c9af1ce" providerId="ADAL" clId="{C7A2EB99-AD7A-4133-8658-09BBF0506F5E}" dt="2024-10-17T08:40:15.779" v="164" actId="20577"/>
        <pc:sldMkLst>
          <pc:docMk/>
          <pc:sldMk cId="4038665457" sldId="268"/>
        </pc:sldMkLst>
      </pc:sldChg>
      <pc:sldChg chg="modSp mod">
        <pc:chgData name="Elodie FALCIONI (EXT)" userId="1a8d12db-9a3f-4a23-a384-980c9c9af1ce" providerId="ADAL" clId="{C7A2EB99-AD7A-4133-8658-09BBF0506F5E}" dt="2024-10-17T08:40:18.425" v="165" actId="20577"/>
        <pc:sldMkLst>
          <pc:docMk/>
          <pc:sldMk cId="39705029" sldId="269"/>
        </pc:sldMkLst>
      </pc:sldChg>
      <pc:sldChg chg="delSp modSp mod">
        <pc:chgData name="Elodie FALCIONI (EXT)" userId="1a8d12db-9a3f-4a23-a384-980c9c9af1ce" providerId="ADAL" clId="{C7A2EB99-AD7A-4133-8658-09BBF0506F5E}" dt="2024-10-17T08:34:07.205" v="99" actId="1076"/>
        <pc:sldMkLst>
          <pc:docMk/>
          <pc:sldMk cId="2446604852" sldId="270"/>
        </pc:sldMkLst>
      </pc:sldChg>
      <pc:sldChg chg="delSp modSp mod">
        <pc:chgData name="Elodie FALCIONI (EXT)" userId="1a8d12db-9a3f-4a23-a384-980c9c9af1ce" providerId="ADAL" clId="{C7A2EB99-AD7A-4133-8658-09BBF0506F5E}" dt="2024-10-17T08:32:46.054" v="38" actId="1076"/>
        <pc:sldMkLst>
          <pc:docMk/>
          <pc:sldMk cId="1556605301" sldId="275"/>
        </pc:sldMkLst>
      </pc:sldChg>
      <pc:sldChg chg="modSp mod">
        <pc:chgData name="Elodie FALCIONI (EXT)" userId="1a8d12db-9a3f-4a23-a384-980c9c9af1ce" providerId="ADAL" clId="{C7A2EB99-AD7A-4133-8658-09BBF0506F5E}" dt="2024-10-17T08:40:03.703" v="163" actId="20577"/>
        <pc:sldMkLst>
          <pc:docMk/>
          <pc:sldMk cId="1963693436" sldId="278"/>
        </pc:sldMkLst>
      </pc:sldChg>
      <pc:sldChg chg="modSp mod">
        <pc:chgData name="Elodie FALCIONI (EXT)" userId="1a8d12db-9a3f-4a23-a384-980c9c9af1ce" providerId="ADAL" clId="{C7A2EB99-AD7A-4133-8658-09BBF0506F5E}" dt="2024-10-17T08:40:01.408" v="162" actId="20577"/>
        <pc:sldMkLst>
          <pc:docMk/>
          <pc:sldMk cId="1523613843" sldId="279"/>
        </pc:sldMkLst>
      </pc:sldChg>
      <pc:sldChg chg="delSp modSp mod">
        <pc:chgData name="Elodie FALCIONI (EXT)" userId="1a8d12db-9a3f-4a23-a384-980c9c9af1ce" providerId="ADAL" clId="{C7A2EB99-AD7A-4133-8658-09BBF0506F5E}" dt="2024-10-17T08:33:26.696" v="72" actId="478"/>
        <pc:sldMkLst>
          <pc:docMk/>
          <pc:sldMk cId="2311183420" sldId="282"/>
        </pc:sldMkLst>
      </pc:sldChg>
      <pc:sldChg chg="delSp modSp mod">
        <pc:chgData name="Elodie FALCIONI (EXT)" userId="1a8d12db-9a3f-4a23-a384-980c9c9af1ce" providerId="ADAL" clId="{C7A2EB99-AD7A-4133-8658-09BBF0506F5E}" dt="2024-10-17T08:35:14.998" v="132" actId="478"/>
        <pc:sldMkLst>
          <pc:docMk/>
          <pc:sldMk cId="2192897406" sldId="287"/>
        </pc:sldMkLst>
      </pc:sldChg>
      <pc:sldChg chg="modSp mod">
        <pc:chgData name="Elodie FALCIONI (EXT)" userId="1a8d12db-9a3f-4a23-a384-980c9c9af1ce" providerId="ADAL" clId="{C7A2EB99-AD7A-4133-8658-09BBF0506F5E}" dt="2024-10-17T08:39:18.304" v="159" actId="20577"/>
        <pc:sldMkLst>
          <pc:docMk/>
          <pc:sldMk cId="3769552186" sldId="294"/>
        </pc:sldMkLst>
      </pc:sldChg>
      <pc:sldChg chg="modSp mod">
        <pc:chgData name="Elodie FALCIONI (EXT)" userId="1a8d12db-9a3f-4a23-a384-980c9c9af1ce" providerId="ADAL" clId="{C7A2EB99-AD7A-4133-8658-09BBF0506F5E}" dt="2024-10-17T08:39:25.438" v="160" actId="20577"/>
        <pc:sldMkLst>
          <pc:docMk/>
          <pc:sldMk cId="2232212293" sldId="295"/>
        </pc:sldMkLst>
      </pc:sldChg>
      <pc:sldChg chg="delSp modSp mod">
        <pc:chgData name="Elodie FALCIONI (EXT)" userId="1a8d12db-9a3f-4a23-a384-980c9c9af1ce" providerId="ADAL" clId="{C7A2EB99-AD7A-4133-8658-09BBF0506F5E}" dt="2024-10-17T08:39:30.171" v="161" actId="20577"/>
        <pc:sldMkLst>
          <pc:docMk/>
          <pc:sldMk cId="109857335" sldId="296"/>
        </pc:sldMkLst>
      </pc:sldChg>
      <pc:sldChg chg="delSp modSp mod">
        <pc:chgData name="Elodie FALCIONI (EXT)" userId="1a8d12db-9a3f-4a23-a384-980c9c9af1ce" providerId="ADAL" clId="{C7A2EB99-AD7A-4133-8658-09BBF0506F5E}" dt="2024-10-17T08:37:04.077" v="156" actId="1076"/>
        <pc:sldMkLst>
          <pc:docMk/>
          <pc:sldMk cId="2907417188" sldId="297"/>
        </pc:sldMkLst>
      </pc:sldChg>
      <pc:sldChg chg="modSp mod">
        <pc:chgData name="Elodie FALCIONI (EXT)" userId="1a8d12db-9a3f-4a23-a384-980c9c9af1ce" providerId="ADAL" clId="{C7A2EB99-AD7A-4133-8658-09BBF0506F5E}" dt="2024-10-17T08:41:03.677" v="166" actId="27107"/>
        <pc:sldMkLst>
          <pc:docMk/>
          <pc:sldMk cId="2920186843" sldId="299"/>
        </pc:sldMkLst>
      </pc:sldChg>
      <pc:sldChg chg="modSp mod">
        <pc:chgData name="Elodie FALCIONI (EXT)" userId="1a8d12db-9a3f-4a23-a384-980c9c9af1ce" providerId="ADAL" clId="{C7A2EB99-AD7A-4133-8658-09BBF0506F5E}" dt="2024-10-17T08:41:13.101" v="167" actId="27107"/>
        <pc:sldMkLst>
          <pc:docMk/>
          <pc:sldMk cId="864466238" sldId="300"/>
        </pc:sldMkLst>
      </pc:sldChg>
      <pc:sldChg chg="modSp mod">
        <pc:chgData name="Elodie FALCIONI (EXT)" userId="1a8d12db-9a3f-4a23-a384-980c9c9af1ce" providerId="ADAL" clId="{C7A2EB99-AD7A-4133-8658-09BBF0506F5E}" dt="2024-10-17T08:34:56.262" v="101" actId="20577"/>
        <pc:sldMkLst>
          <pc:docMk/>
          <pc:sldMk cId="3308661438" sldId="301"/>
        </pc:sldMkLst>
      </pc:sldChg>
      <pc:sldChg chg="modSp mod">
        <pc:chgData name="Elodie FALCIONI (EXT)" userId="1a8d12db-9a3f-4a23-a384-980c9c9af1ce" providerId="ADAL" clId="{C7A2EB99-AD7A-4133-8658-09BBF0506F5E}" dt="2024-10-17T08:32:11.777" v="12" actId="20577"/>
        <pc:sldMkLst>
          <pc:docMk/>
          <pc:sldMk cId="859630719" sldId="302"/>
        </pc:sldMkLst>
      </pc:sldChg>
    </pc:docChg>
  </pc:docChgLst>
</pc:chgInfo>
</file>

<file path=ppt/comments/modernComment_118_D8CA9D5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ECEBC86-9685-4DEB-BA0A-91AF968EC7F6}" authorId="{4D45267E-BE36-4EF6-9800-A3BCBB3BE5BB}" status="resolved" created="2024-07-26T09:18:31.585" complete="100000">
    <pc:sldMkLst xmlns:pc="http://schemas.microsoft.com/office/powerpoint/2013/main/command">
      <pc:docMk/>
      <pc:sldMk cId="3244896331" sldId="272"/>
    </pc:sldMkLst>
    <p188:txBody>
      <a:bodyPr/>
      <a:lstStyle/>
      <a:p>
        <a:r>
          <a:rPr lang="fr-FR"/>
          <a:t>Faire une refonte des datetime sur les Json</a:t>
        </a:r>
      </a:p>
    </p188:txBody>
  </p188:cm>
  <p188:cm id="{6B531AD2-5DC0-4DA1-9CC7-07A3A213A727}" authorId="{4D45267E-BE36-4EF6-9800-A3BCBB3BE5BB}" created="2024-07-31T12:16:44.531">
    <pc:sldMkLst xmlns:pc="http://schemas.microsoft.com/office/powerpoint/2013/main/command">
      <pc:docMk/>
      <pc:sldMk cId="3637157207" sldId="280"/>
    </pc:sldMkLst>
    <p188:txBody>
      <a:bodyPr/>
      <a:lstStyle/>
      <a:p>
        <a:r>
          <a:rPr lang="fr-FR"/>
          <a:t>Ici comme le patient va être transféré dans un établissement du 94 : est-ce que le CRRA traitant reste le 77, ou bien est-ce que cela devient le 94 ?</a:t>
        </a:r>
      </a:p>
    </p188:txBody>
  </p188:cm>
  <p188:cm id="{D157D0F5-1F22-4F0B-9758-2E0E50F5ECE5}" authorId="{4D45267E-BE36-4EF6-9800-A3BCBB3BE5BB}" created="2024-08-01T14:30:14.73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637157207" sldId="280"/>
      <ac:spMk id="160" creationId="{2FF8A264-FD69-8D27-27CC-5CDAD13D6EFF}"/>
    </ac:deMkLst>
    <p188:txBody>
      <a:bodyPr/>
      <a:lstStyle/>
      <a:p>
        <a:r>
          <a:rPr lang="fr-FR"/>
          <a:t>Idem ajouter décision du médecin et régulation médicale ?</a:t>
        </a:r>
      </a:p>
    </p188:txBody>
  </p188:cm>
</p188:cmLst>
</file>

<file path=ppt/comments/modernComment_119_1E687FE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4DC4ED6-8CAC-401C-9382-E21F51FA366F}" authorId="{4D45267E-BE36-4EF6-9800-A3BCBB3BE5BB}" status="resolved" created="2024-07-26T09:18:31.585" complete="100000">
    <pc:sldMkLst xmlns:pc="http://schemas.microsoft.com/office/powerpoint/2013/main/command">
      <pc:docMk/>
      <pc:sldMk cId="3244896331" sldId="272"/>
    </pc:sldMkLst>
    <p188:txBody>
      <a:bodyPr/>
      <a:lstStyle/>
      <a:p>
        <a:r>
          <a:rPr lang="fr-FR"/>
          <a:t>Faire une refonte des datetime sur les Json</a:t>
        </a:r>
      </a:p>
    </p188:txBody>
  </p188:cm>
</p188:cmLst>
</file>

<file path=ppt/comments/modernComment_11B_2A43CFB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231AB54-DB74-4590-B7E5-798B39571984}" authorId="{4D45267E-BE36-4EF6-9800-A3BCBB3BE5BB}" created="2024-07-31T11:39:12.421">
    <pc:sldMkLst xmlns:pc="http://schemas.microsoft.com/office/powerpoint/2013/main/command">
      <pc:docMk/>
      <pc:sldMk cId="709087158" sldId="283"/>
    </pc:sldMkLst>
    <p188:replyLst>
      <p188:reply id="{B6FEF66D-EB2E-4760-B990-F7EADCB29B9A}" authorId="{4D45267E-BE36-4EF6-9800-A3BCBB3BE5BB}" created="2024-07-31T11:39:42.678">
        <p188:txBody>
          <a:bodyPr/>
          <a:lstStyle/>
          <a:p>
            <a:r>
              <a:rPr lang="fr-FR"/>
              <a:t>+ transport au centre hospitalier le plus proche</a:t>
            </a:r>
          </a:p>
        </p188:txBody>
      </p188:reply>
    </p188:replyLst>
    <p188:txBody>
      <a:bodyPr/>
      <a:lstStyle/>
      <a:p>
        <a:r>
          <a:rPr lang="fr-FR"/>
          <a:t>Voir pour ajouter la maj de la décision du médecin ici (il faut ajouter l'objet décision dans RS-EDA et RS-EDA-MAJ</a:t>
        </a:r>
      </a:p>
    </p188:txBody>
  </p188:cm>
</p188:cmLst>
</file>

<file path=ppt/comments/modernComment_11D_B749D34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7C9A56A-A244-4A93-8996-03777F2D3AD3}" authorId="{4D45267E-BE36-4EF6-9800-A3BCBB3BE5BB}" created="2024-07-31T11:39:12.421">
    <pc:sldMkLst xmlns:pc="http://schemas.microsoft.com/office/powerpoint/2013/main/command">
      <pc:docMk/>
      <pc:sldMk cId="709087158" sldId="283"/>
    </pc:sldMkLst>
    <p188:replyLst>
      <p188:reply id="{B6FEF66D-EB2E-4760-B990-F7EADCB29B9A}" authorId="{4D45267E-BE36-4EF6-9800-A3BCBB3BE5BB}" created="2024-07-31T11:39:42.678">
        <p188:txBody>
          <a:bodyPr/>
          <a:lstStyle/>
          <a:p>
            <a:r>
              <a:rPr lang="fr-FR"/>
              <a:t>+ transport au centre hospitalier le plus proche</a:t>
            </a:r>
          </a:p>
        </p188:txBody>
      </p188:reply>
    </p188:replyLst>
    <p188:txBody>
      <a:bodyPr/>
      <a:lstStyle/>
      <a:p>
        <a:r>
          <a:rPr lang="fr-FR"/>
          <a:t>Voir pour ajouter la maj de la décision du médecin ici (il faut ajouter l'objet décision dans RS-EDA et RS-EDA-MAJ</a:t>
        </a:r>
      </a:p>
    </p188:txBody>
  </p188:cm>
</p188:cmLst>
</file>

<file path=ppt/comments/modernComment_122_88C4B19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240EE17-3866-4180-B338-6958E85468F8}" authorId="{4D45267E-BE36-4EF6-9800-A3BCBB3BE5BB}" created="2024-08-01T14:18:33.091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294591901" sldId="290"/>
      <ac:spMk id="6" creationId="{205F603F-08A2-47BE-B0A5-D3D925AB8D3F}"/>
    </ac:deMkLst>
    <p188:txBody>
      <a:bodyPr/>
      <a:lstStyle/>
      <a:p>
        <a:r>
          <a:rPr lang="fr-FR"/>
          <a:t>L'hélismur ne se posant pas dans le jardin, est-ce qu'il faut prévoir une VLM supplémentaire ? Ou un taxi ? Un ambulance ? 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A0B6-9624-489A-BEFE-D021F7791BBF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6A48D5-867A-4F80-98FA-4C33C6DC16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0709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6A48D5-867A-4F80-98FA-4C33C6DC16FF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2650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70DF15-27AD-2EA2-BF1E-C9431853B1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11E5C48-23DA-97DD-7734-C5B9CA812E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B5582ED-3E35-8B2D-49EB-88CCE4B31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54E3-A4F6-425E-B4E0-7B0043B80FD2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C63E52A-929B-FDBF-28DA-46B6ECDD6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7A1433D-9D2D-9F20-F78C-CC8E4F447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C599-2EC9-4A4D-ADED-7CCE0BB740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8544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EA67C9-38C3-5331-76B6-4AC4EAEAE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3A9FA0F-9737-7324-D990-67DA7D71B6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871E2C4-8FA7-4126-F401-F3AF8C235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54E3-A4F6-425E-B4E0-7B0043B80FD2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27D195E-2DB4-52B6-DF27-99FD7BA56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A5642B3-386A-3F80-9D4C-99C15395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C599-2EC9-4A4D-ADED-7CCE0BB740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7109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72E5FEB-63F5-D8D7-6583-73D3F95C30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153E511-248C-2F79-8314-29E60151A8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35B4535-FD42-EA9B-2FEF-A49C99AA1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54E3-A4F6-425E-B4E0-7B0043B80FD2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9B0CD5-4E2C-792D-CE9E-BAA8CE15A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73DE506-CA1B-1838-1879-6E739A585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C599-2EC9-4A4D-ADED-7CCE0BB740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191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age de garde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615947" y="2244362"/>
            <a:ext cx="6036733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5615947" y="3754140"/>
            <a:ext cx="6036733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Cliquer pour ajouter un sous-titre</a:t>
            </a:r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7" name="Espace réservé du texte 21">
            <a:extLst>
              <a:ext uri="{FF2B5EF4-FFF2-40B4-BE49-F238E27FC236}">
                <a16:creationId xmlns:a16="http://schemas.microsoft.com/office/drawing/2014/main" id="{FC509A42-19AD-CE45-9631-39CA09E7EA3F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615947" y="5219763"/>
            <a:ext cx="6036733" cy="513493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Date | Emetteur</a:t>
            </a: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935429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calaire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A77CEFF-C9A5-B44E-8097-C6D8CE6F293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7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6B67394-3F03-0B41-9F23-F1019F8790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956" y="519322"/>
            <a:ext cx="2641495" cy="79338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8E3CCD0-EF97-8346-B301-6960F00C36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299" r="9083" b="12517"/>
          <a:stretch/>
        </p:blipFill>
        <p:spPr>
          <a:xfrm>
            <a:off x="9994391" y="0"/>
            <a:ext cx="2197609" cy="6858000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415C11F-44AC-C24D-9D2F-6897A40205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0831" y="2285599"/>
            <a:ext cx="6332521" cy="1462781"/>
          </a:xfrm>
        </p:spPr>
        <p:txBody>
          <a:bodyPr lIns="0" tIns="0" rIns="0" bIns="0" anchor="b">
            <a:normAutofit/>
          </a:bodyPr>
          <a:lstStyle>
            <a:lvl1pPr>
              <a:defRPr lang="fr-FR" sz="48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PARTIE</a:t>
            </a:r>
            <a:br>
              <a:rPr lang="fr-FR"/>
            </a:br>
            <a:r>
              <a:rPr lang="fr-FR"/>
              <a:t>(INTERCALAIRE)</a:t>
            </a:r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A9ECA64F-AF84-DC4F-8A30-80E2309F5E0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73828" y="3998745"/>
            <a:ext cx="4294640" cy="308562"/>
          </a:xfr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ts val="2400"/>
              </a:lnSpc>
              <a:buNone/>
              <a:defRPr lang="fr-FR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76800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FA28F-5896-A602-A187-845A2CF47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D5A4AB-0DBE-C975-2B4A-7632B8BBB7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3BE3E93-A55F-41B9-8C73-3C2C641F2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54E3-A4F6-425E-B4E0-7B0043B80FD2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E5DB59-069E-8FC8-45BE-701311FCB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B6F6EE0-09CB-B701-FC77-3E7EB4F4D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C599-2EC9-4A4D-ADED-7CCE0BB740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9363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59B3A9-3DAC-613C-84D3-7687C9FE2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D757E7-95C1-7AC1-A751-82FFAAB9A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A2B6625-ACA1-F44E-40EB-AF78A2286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54E3-A4F6-425E-B4E0-7B0043B80FD2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750387F-0A6E-5A46-9430-5E552DE85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4777283-A513-D27A-D178-F7EB8AA79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C599-2EC9-4A4D-ADED-7CCE0BB740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2910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9F13A3-6ED6-2886-DB9B-7A75FC3C9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20F9ED8-B691-082A-0E2D-1CE5B70C19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6B25ED8-89E0-7520-329F-CF030E9000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B18BE44-3895-15E3-DA27-BFDAF283A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54E3-A4F6-425E-B4E0-7B0043B80FD2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112907A-5F3F-8F03-C28E-C4EDBC989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256484-3F1F-0E52-ABB2-13DBD0BC8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C599-2EC9-4A4D-ADED-7CCE0BB740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4135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6A7009-97BE-26F9-241B-8F5A49C66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39E80C1-8D39-DFC0-916C-682F7E1B30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4BF42E1-17BE-0901-618D-9AA6BA3E09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16754EA-7949-7D11-429B-143DD68DB1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A4295C3-D70B-02F7-F650-2869D9020F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19F31A2-93FA-325D-CE04-FE00BE120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54E3-A4F6-425E-B4E0-7B0043B80FD2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5B02224-29FE-5C7F-7425-33B821F80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FD3A0B6-1E5D-04D8-6DBF-6684979A2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C599-2EC9-4A4D-ADED-7CCE0BB740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003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897D5C-4352-EAE9-3991-0013CA782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08C8364-9D7D-E9C1-F039-6AD4CF6A3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54E3-A4F6-425E-B4E0-7B0043B80FD2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457BF26-DF5A-2F1C-0935-1A17720DF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F1512CF-9491-A6C9-E578-1A68892D5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C599-2EC9-4A4D-ADED-7CCE0BB740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8695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F232757-87FC-658D-CB0B-29267B9A1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54E3-A4F6-425E-B4E0-7B0043B80FD2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640CC61-0550-9A01-2315-90A3560C0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4131531-FF63-E619-CF9D-CD4C4D863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C599-2EC9-4A4D-ADED-7CCE0BB740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658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D98D85-2D92-087E-0C82-CD2E3BAA9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1566A51-2B22-6C01-80D3-0DB42B21F5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1FF8844-7769-503F-6ED7-A269C2A0BC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30EB806-3ECB-0DC5-F44F-12C193EC9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54E3-A4F6-425E-B4E0-7B0043B80FD2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2A3334D-A3A5-9CC7-9909-8AF54D151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F213452-EE4E-0478-9D9A-7586DCA5C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C599-2EC9-4A4D-ADED-7CCE0BB740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8786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2552C0-359F-88C4-2D37-FB0EEEE8F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2699626-5A68-0910-43DD-4D57243AD8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B0470D7-D7C1-45A9-1E38-3AFA54CAA0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82B64B0-0C14-0A83-1CC2-6A22E9C20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54E3-A4F6-425E-B4E0-7B0043B80FD2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5A75C64-6A0E-C3EB-2627-DE7DEF6BD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1C2FF97-0FD2-435E-4B57-5C327FCA7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CC599-2EC9-4A4D-ADED-7CCE0BB740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4896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F5358F8-3BD6-D6B4-9A08-A8BAA3AED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D41F007-0215-DA94-EF3D-0F71D307B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F581AD3-1109-C02A-06D2-7EC5C78CE1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F54E3-A4F6-425E-B4E0-7B0043B80FD2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E068567-AD8B-EED3-0FB6-F0F082AF5D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8F6A17F-9C5C-4C62-065F-279314321C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CC599-2EC9-4A4D-ADED-7CCE0BB740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8909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8/10/relationships/comments" Target="../comments/modernComment_119_1E687F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8/10/relationships/comments" Target="../comments/modernComment_11B_2A43CFB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8/10/relationships/comments" Target="../comments/modernComment_11D_B749D34E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8/10/relationships/comments" Target="../comments/modernComment_118_D8CA9D57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22_88C4B19D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vert="horz" lIns="0" tIns="0" rIns="0" bIns="0" rtlCol="0" anchor="ctr" anchorCtr="0">
            <a:noAutofit/>
          </a:bodyPr>
          <a:lstStyle/>
          <a:p>
            <a:r>
              <a:rPr lang="fr-FR"/>
              <a:t>Hub Santé 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5615947" y="3556733"/>
            <a:ext cx="6294000" cy="885891"/>
          </a:xfrm>
        </p:spPr>
        <p:txBody>
          <a:bodyPr/>
          <a:lstStyle/>
          <a:p>
            <a:r>
              <a:rPr lang="fr-FR" dirty="0"/>
              <a:t>Cahier de recette - v2.0</a:t>
            </a:r>
          </a:p>
          <a:p>
            <a:r>
              <a:rPr lang="fr-FR" dirty="0"/>
              <a:t>Lien 15-15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21/08/2024 | ANS</a:t>
            </a:r>
          </a:p>
        </p:txBody>
      </p:sp>
    </p:spTree>
    <p:extLst>
      <p:ext uri="{BB962C8B-B14F-4D97-AF65-F5344CB8AC3E}">
        <p14:creationId xmlns:p14="http://schemas.microsoft.com/office/powerpoint/2010/main" val="859630719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2024-01-04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Réponse 08:32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04b – Didier MOREL - Réponse ressources - RS-RR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Réponse du SAMU 94, demande acceptée.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Réponse ressources du </a:t>
            </a:r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fr-FR"/>
              <a:t>94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A325F6-CFD5-5FA8-9273-ED5224ED109C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155891"/>
                </a:solidFill>
              </a:rPr>
              <a:t>À : </a:t>
            </a:r>
            <a:r>
              <a:rPr lang="fr-FR"/>
              <a:t>SAMU 77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C5C0219-3839-E0CB-96A6-CD97D19E054A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 dirty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demande partagé</a:t>
            </a:r>
            <a:endParaRPr lang="fr-FR" dirty="0">
              <a:solidFill>
                <a:srgbClr val="155891"/>
              </a:solidFill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53510DE0-7FE0-DC1A-E4A0-8F9675B0AF61}"/>
              </a:ext>
            </a:extLst>
          </p:cNvPr>
          <p:cNvSpPr txBox="1"/>
          <p:nvPr/>
        </p:nvSpPr>
        <p:spPr>
          <a:xfrm>
            <a:off x="1869675" y="3817828"/>
            <a:ext cx="20815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Précisions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19783A3A-063E-09F5-EA99-D8273DE31299}"/>
              </a:ext>
            </a:extLst>
          </p:cNvPr>
          <p:cNvSpPr txBox="1"/>
          <p:nvPr/>
        </p:nvSpPr>
        <p:spPr>
          <a:xfrm>
            <a:off x="1869675" y="2586106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fr.health.samu770.request.as41pb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3C7AAB23-AA3D-63B3-6097-0890E2840E55}"/>
              </a:ext>
            </a:extLst>
          </p:cNvPr>
          <p:cNvSpPr txBox="1"/>
          <p:nvPr/>
        </p:nvSpPr>
        <p:spPr>
          <a:xfrm>
            <a:off x="1869675" y="4112235"/>
            <a:ext cx="426922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Ok pour </a:t>
            </a:r>
            <a:r>
              <a:rPr lang="fr-FR" sz="1400" err="1"/>
              <a:t>HéliSMUR</a:t>
            </a:r>
            <a:r>
              <a:rPr lang="fr-FR" sz="1400"/>
              <a:t>. Départ immédiat.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F10336E2-C4FB-7378-650A-66F435EFB13A}"/>
              </a:ext>
            </a:extLst>
          </p:cNvPr>
          <p:cNvSpPr txBox="1"/>
          <p:nvPr/>
        </p:nvSpPr>
        <p:spPr>
          <a:xfrm>
            <a:off x="1869675" y="3045499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Réponse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29D88D07-26F6-9C7B-92BC-73967B38018F}"/>
              </a:ext>
            </a:extLst>
          </p:cNvPr>
          <p:cNvSpPr txBox="1"/>
          <p:nvPr/>
        </p:nvSpPr>
        <p:spPr>
          <a:xfrm>
            <a:off x="1869675" y="3358435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>
                <a:solidFill>
                  <a:srgbClr val="2F5597"/>
                </a:solidFill>
              </a:rPr>
              <a:t>08:32</a:t>
            </a:r>
            <a:r>
              <a:rPr lang="fr-FR" sz="1400"/>
              <a:t> - ACCEPTEE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007C19B1-4E74-1453-D426-C682018458DF}"/>
              </a:ext>
            </a:extLst>
          </p:cNvPr>
          <p:cNvSpPr txBox="1"/>
          <p:nvPr/>
        </p:nvSpPr>
        <p:spPr>
          <a:xfrm>
            <a:off x="7245891" y="3045499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Délai de réponse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230F6614-B678-0D21-BFE4-13BB262776B9}"/>
              </a:ext>
            </a:extLst>
          </p:cNvPr>
          <p:cNvSpPr txBox="1"/>
          <p:nvPr/>
        </p:nvSpPr>
        <p:spPr>
          <a:xfrm>
            <a:off x="7245892" y="3358435"/>
            <a:ext cx="22620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>
                <a:solidFill>
                  <a:srgbClr val="000000"/>
                </a:solidFill>
                <a:latin typeface="Calibri" panose="020F0502020204030204" pitchFamily="34" charset="0"/>
              </a:rPr>
              <a:t>N/A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2" name="Connecteur : en angle 1">
            <a:extLst>
              <a:ext uri="{FF2B5EF4-FFF2-40B4-BE49-F238E27FC236}">
                <a16:creationId xmlns:a16="http://schemas.microsoft.com/office/drawing/2014/main" id="{F383A815-0EB9-6BB8-2EBC-4E29CB72D911}"/>
              </a:ext>
            </a:extLst>
          </p:cNvPr>
          <p:cNvCxnSpPr>
            <a:stCxn id="4" idx="1"/>
            <a:endCxn id="6" idx="1"/>
          </p:cNvCxnSpPr>
          <p:nvPr/>
        </p:nvCxnSpPr>
        <p:spPr>
          <a:xfrm rot="10800000" flipH="1" flipV="1">
            <a:off x="9189170" y="303181"/>
            <a:ext cx="407592" cy="437129"/>
          </a:xfrm>
          <a:prstGeom prst="bentConnector3">
            <a:avLst>
              <a:gd name="adj1" fmla="val -56085"/>
            </a:avLst>
          </a:prstGeom>
          <a:ln>
            <a:solidFill>
              <a:srgbClr val="1558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68E53C33-767C-5FE5-90FA-54FF78CFB1F9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fr.health.samu770.DRFR157702400400055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957CBE-F245-C8F2-2F95-6BBE065273F8}"/>
              </a:ext>
            </a:extLst>
          </p:cNvPr>
          <p:cNvSpPr txBox="1"/>
          <p:nvPr/>
        </p:nvSpPr>
        <p:spPr>
          <a:xfrm>
            <a:off x="9596762" y="575022"/>
            <a:ext cx="2498334" cy="330577"/>
          </a:xfrm>
          <a:prstGeom prst="roundRect">
            <a:avLst>
              <a:gd name="adj" fmla="val 28254"/>
            </a:avLst>
          </a:prstGeom>
          <a:solidFill>
            <a:srgbClr val="D20050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fr.health.samu770.request. as41pb</a:t>
            </a:r>
          </a:p>
        </p:txBody>
      </p:sp>
    </p:spTree>
    <p:extLst>
      <p:ext uri="{BB962C8B-B14F-4D97-AF65-F5344CB8AC3E}">
        <p14:creationId xmlns:p14="http://schemas.microsoft.com/office/powerpoint/2010/main" val="1963693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chemeClr val="accent1">
                    <a:lumMod val="75000"/>
                  </a:schemeClr>
                </a:solidFill>
              </a:rPr>
              <a:t>2024-01-04</a:t>
            </a: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Engagement</a:t>
            </a:r>
            <a:r>
              <a:rPr lang="fr-FR" sz="1600" b="1">
                <a:solidFill>
                  <a:schemeClr val="accent1">
                    <a:lumMod val="75000"/>
                  </a:schemeClr>
                </a:solidFill>
              </a:rPr>
              <a:t> 08:35</a:t>
            </a: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Engagement de l’</a:t>
            </a:r>
            <a:r>
              <a:rPr lang="fr-FR" sz="1400" err="1"/>
              <a:t>HéliSMUR</a:t>
            </a:r>
            <a:r>
              <a:rPr lang="fr-FR" sz="1400"/>
              <a:t> 94 en réponse à la demande du 77.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Partage ressources du : </a:t>
            </a:r>
            <a:r>
              <a:rPr lang="fr-FR"/>
              <a:t>94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A325F6-CFD5-5FA8-9273-ED5224ED109C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À : </a:t>
            </a:r>
            <a:r>
              <a:rPr lang="fr-FR"/>
              <a:t>SAMU 77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196A922-BC4B-9A46-FFE7-8F2123EA1D17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04c – </a:t>
            </a:r>
            <a:r>
              <a:rPr lang="fr-FR" sz="2400" b="1">
                <a:solidFill>
                  <a:srgbClr val="155891"/>
                </a:solidFill>
              </a:rPr>
              <a:t>Didier MOREL - </a:t>
            </a:r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Partage infos ressources - RS-RI</a:t>
            </a:r>
          </a:p>
        </p:txBody>
      </p:sp>
      <p:cxnSp>
        <p:nvCxnSpPr>
          <p:cNvPr id="6" name="Connecteur : en angle 5">
            <a:extLst>
              <a:ext uri="{FF2B5EF4-FFF2-40B4-BE49-F238E27FC236}">
                <a16:creationId xmlns:a16="http://schemas.microsoft.com/office/drawing/2014/main" id="{A443BCB5-0C6D-88EE-049C-831A1D70CF6E}"/>
              </a:ext>
            </a:extLst>
          </p:cNvPr>
          <p:cNvCxnSpPr>
            <a:stCxn id="8" idx="1"/>
            <a:endCxn id="9" idx="1"/>
          </p:cNvCxnSpPr>
          <p:nvPr/>
        </p:nvCxnSpPr>
        <p:spPr>
          <a:xfrm rot="10800000" flipH="1" flipV="1">
            <a:off x="9189170" y="303181"/>
            <a:ext cx="407592" cy="437129"/>
          </a:xfrm>
          <a:prstGeom prst="bentConnector3">
            <a:avLst>
              <a:gd name="adj1" fmla="val -56085"/>
            </a:avLst>
          </a:prstGeom>
          <a:ln>
            <a:solidFill>
              <a:srgbClr val="1558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1A6765DE-2216-BA5F-6356-2C8E8FDAB0C6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fr.health.samu770.DRFR157702400400055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FAD72D2-88D8-A931-682F-A63253F7FF6F}"/>
              </a:ext>
            </a:extLst>
          </p:cNvPr>
          <p:cNvSpPr txBox="1"/>
          <p:nvPr/>
        </p:nvSpPr>
        <p:spPr>
          <a:xfrm>
            <a:off x="9596762" y="575022"/>
            <a:ext cx="2498334" cy="330577"/>
          </a:xfrm>
          <a:prstGeom prst="roundRect">
            <a:avLst>
              <a:gd name="adj" fmla="val 28254"/>
            </a:avLst>
          </a:prstGeom>
          <a:solidFill>
            <a:srgbClr val="D20050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fr.health.samu770.request. as41pb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3F1E625-AFB4-9F6F-3380-0A0D5D2DA058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ressource partagé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482C305-8B92-A49F-E260-801A5A5CDA22}"/>
              </a:ext>
            </a:extLst>
          </p:cNvPr>
          <p:cNvSpPr txBox="1"/>
          <p:nvPr/>
        </p:nvSpPr>
        <p:spPr>
          <a:xfrm>
            <a:off x="1918508" y="3813444"/>
            <a:ext cx="19039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 dirty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Type de vecteur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1B0A3B8-9D15-4C72-8C78-80989D3E38CC}"/>
              </a:ext>
            </a:extLst>
          </p:cNvPr>
          <p:cNvSpPr txBox="1"/>
          <p:nvPr/>
        </p:nvSpPr>
        <p:spPr>
          <a:xfrm>
            <a:off x="7245891" y="2273458"/>
            <a:ext cx="2350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Statuts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A9FB63-A783-B471-7B6B-7B32C149CEED}"/>
              </a:ext>
            </a:extLst>
          </p:cNvPr>
          <p:cNvSpPr txBox="1"/>
          <p:nvPr/>
        </p:nvSpPr>
        <p:spPr>
          <a:xfrm>
            <a:off x="1886793" y="2586106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fr.health.samu940.resource.HeliS456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B16DF7C-073F-BCFE-637B-D25ED3CDFC8C}"/>
              </a:ext>
            </a:extLst>
          </p:cNvPr>
          <p:cNvSpPr txBox="1"/>
          <p:nvPr/>
        </p:nvSpPr>
        <p:spPr>
          <a:xfrm>
            <a:off x="7245892" y="2563680"/>
            <a:ext cx="40952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2F5597"/>
                </a:solidFill>
                <a:effectLst/>
                <a:latin typeface="Calibri" panose="020F0502020204030204" pitchFamily="34" charset="0"/>
              </a:rPr>
              <a:t>08:32</a:t>
            </a:r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- DECISION</a:t>
            </a:r>
          </a:p>
          <a:p>
            <a:r>
              <a:rPr lang="fr-FR" sz="1400" b="0" i="0">
                <a:solidFill>
                  <a:srgbClr val="2F5597"/>
                </a:solidFill>
                <a:effectLst/>
                <a:latin typeface="Calibri" panose="020F0502020204030204" pitchFamily="34" charset="0"/>
              </a:rPr>
              <a:t>08:35</a:t>
            </a:r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- DECLENCHE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3051CE7-6A20-A218-E105-F01F19E83291}"/>
              </a:ext>
            </a:extLst>
          </p:cNvPr>
          <p:cNvSpPr txBox="1"/>
          <p:nvPr/>
        </p:nvSpPr>
        <p:spPr>
          <a:xfrm>
            <a:off x="1918510" y="4116410"/>
            <a:ext cx="41316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HELISMUR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67803EC-9115-8BB7-1C02-DCFF6E85C506}"/>
              </a:ext>
            </a:extLst>
          </p:cNvPr>
          <p:cNvSpPr txBox="1"/>
          <p:nvPr/>
        </p:nvSpPr>
        <p:spPr>
          <a:xfrm>
            <a:off x="1869675" y="3045499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organisation propriétaire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1F4B579-0AF1-4781-4D19-E867B775B70E}"/>
              </a:ext>
            </a:extLst>
          </p:cNvPr>
          <p:cNvSpPr txBox="1"/>
          <p:nvPr/>
        </p:nvSpPr>
        <p:spPr>
          <a:xfrm>
            <a:off x="1886793" y="3358435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fr.health.samu94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57236F6-FB2F-5D3B-3610-3C6B73D4593D}"/>
              </a:ext>
            </a:extLst>
          </p:cNvPr>
          <p:cNvSpPr txBox="1"/>
          <p:nvPr/>
        </p:nvSpPr>
        <p:spPr>
          <a:xfrm>
            <a:off x="1918507" y="4515747"/>
            <a:ext cx="22679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Nom de la ressource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262C0567-6683-85B3-B5D6-552E70E5205F}"/>
              </a:ext>
            </a:extLst>
          </p:cNvPr>
          <p:cNvSpPr txBox="1"/>
          <p:nvPr/>
        </p:nvSpPr>
        <p:spPr>
          <a:xfrm>
            <a:off x="1918510" y="4818713"/>
            <a:ext cx="3155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HELISMUR 94 - B2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DCA51D5-4D02-3AD6-C4DB-778C28A8082D}"/>
              </a:ext>
            </a:extLst>
          </p:cNvPr>
          <p:cNvSpPr txBox="1"/>
          <p:nvPr/>
        </p:nvSpPr>
        <p:spPr>
          <a:xfrm>
            <a:off x="7245891" y="3192456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Equipe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95C8C573-EF35-57A8-CD97-3571AA0FF17A}"/>
              </a:ext>
            </a:extLst>
          </p:cNvPr>
          <p:cNvSpPr txBox="1"/>
          <p:nvPr/>
        </p:nvSpPr>
        <p:spPr>
          <a:xfrm>
            <a:off x="7245892" y="3482678"/>
            <a:ext cx="40952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Type : MED</a:t>
            </a:r>
          </a:p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Nom : Equipe 5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1024E81E-DD8B-34CC-63D4-CFAD4E380A59}"/>
              </a:ext>
            </a:extLst>
          </p:cNvPr>
          <p:cNvSpPr txBox="1"/>
          <p:nvPr/>
        </p:nvSpPr>
        <p:spPr>
          <a:xfrm>
            <a:off x="7245891" y="4111454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Contact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E1F98716-4565-60CC-42AA-14745D50DEBE}"/>
              </a:ext>
            </a:extLst>
          </p:cNvPr>
          <p:cNvSpPr txBox="1"/>
          <p:nvPr/>
        </p:nvSpPr>
        <p:spPr>
          <a:xfrm>
            <a:off x="7245892" y="4401676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+</a:t>
            </a:r>
            <a:r>
              <a:rPr lang="fr-FR" sz="1400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33612348765</a:t>
            </a:r>
            <a:endParaRPr lang="fr-FR" sz="1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183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5C5E3F-402C-E877-5F33-06A916A64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31" y="2285599"/>
            <a:ext cx="8662405" cy="146278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fr-FR" dirty="0"/>
              <a:t>Cas de test : </a:t>
            </a:r>
            <a:br>
              <a:rPr lang="fr-FR" dirty="0"/>
            </a:br>
            <a:r>
              <a:rPr lang="fr-FR" dirty="0"/>
              <a:t>			Lola HALIMI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6851C2-FCF9-A10F-B609-B20EB79D11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Hub Santé</a:t>
            </a:r>
          </a:p>
        </p:txBody>
      </p:sp>
    </p:spTree>
    <p:extLst>
      <p:ext uri="{BB962C8B-B14F-4D97-AF65-F5344CB8AC3E}">
        <p14:creationId xmlns:p14="http://schemas.microsoft.com/office/powerpoint/2010/main" val="1041985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0F3F68"/>
                </a:solidFill>
              </a:rPr>
              <a:t>Réception appel : </a:t>
            </a:r>
            <a:r>
              <a:rPr lang="fr-FR">
                <a:solidFill>
                  <a:schemeClr val="bg2">
                    <a:lumMod val="10000"/>
                  </a:schemeClr>
                </a:solidFill>
              </a:rPr>
              <a:t>95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5500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00 - Lola HALIMI - Périmètre fonctionnel du cas de test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8" y="769166"/>
            <a:ext cx="8538981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tabLst>
                <a:tab pos="1162050" algn="l"/>
              </a:tabLst>
            </a:pPr>
            <a:r>
              <a:rPr lang="fr-FR" sz="1400" b="1">
                <a:solidFill>
                  <a:schemeClr val="bg2">
                    <a:lumMod val="10000"/>
                  </a:schemeClr>
                </a:solidFill>
              </a:rPr>
              <a:t>Cas d’usage</a:t>
            </a: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: 	Partage de dossier simple</a:t>
            </a:r>
          </a:p>
          <a:p>
            <a:pPr>
              <a:tabLst>
                <a:tab pos="1162050" algn="l"/>
              </a:tabLst>
            </a:pP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	Partage de ressources</a:t>
            </a:r>
          </a:p>
          <a:p>
            <a:endParaRPr lang="fr-FR" sz="140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ZoneTexte 41">
            <a:extLst>
              <a:ext uri="{FF2B5EF4-FFF2-40B4-BE49-F238E27FC236}">
                <a16:creationId xmlns:a16="http://schemas.microsoft.com/office/drawing/2014/main" id="{73601F01-F322-11F0-22DF-49D4C6B897E7}"/>
              </a:ext>
            </a:extLst>
          </p:cNvPr>
          <p:cNvSpPr txBox="1"/>
          <p:nvPr/>
        </p:nvSpPr>
        <p:spPr>
          <a:xfrm>
            <a:off x="9596761" y="1541980"/>
            <a:ext cx="2213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0F3F68"/>
                </a:solidFill>
              </a:rPr>
              <a:t>Prise en charge </a:t>
            </a:r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fr-FR">
                <a:solidFill>
                  <a:schemeClr val="bg2">
                    <a:lumMod val="10000"/>
                  </a:schemeClr>
                </a:solidFill>
              </a:rPr>
              <a:t>N/A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8373AD2-9B29-746C-8912-1C1B5ECF4405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0F3F68"/>
                </a:solidFill>
              </a:rPr>
              <a:t>Partage avec : </a:t>
            </a:r>
            <a:r>
              <a:rPr lang="fr-FR">
                <a:solidFill>
                  <a:schemeClr val="bg2">
                    <a:lumMod val="10000"/>
                  </a:schemeClr>
                </a:solidFill>
              </a:rPr>
              <a:t>SAMU 78</a:t>
            </a:r>
          </a:p>
        </p:txBody>
      </p:sp>
      <p:sp>
        <p:nvSpPr>
          <p:cNvPr id="152" name="ZoneTexte 151">
            <a:extLst>
              <a:ext uri="{FF2B5EF4-FFF2-40B4-BE49-F238E27FC236}">
                <a16:creationId xmlns:a16="http://schemas.microsoft.com/office/drawing/2014/main" id="{26238ED3-40E7-CA3E-C0C7-646AAEE4C807}"/>
              </a:ext>
            </a:extLst>
          </p:cNvPr>
          <p:cNvSpPr txBox="1"/>
          <p:nvPr/>
        </p:nvSpPr>
        <p:spPr>
          <a:xfrm>
            <a:off x="5130256" y="2344134"/>
            <a:ext cx="5850528" cy="523220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RS-EDA - </a:t>
            </a:r>
            <a:r>
              <a:rPr lang="fr-FR" sz="1400" b="1" dirty="0">
                <a:solidFill>
                  <a:schemeClr val="bg2">
                    <a:lumMod val="10000"/>
                  </a:schemeClr>
                </a:solidFill>
              </a:rPr>
              <a:t>01a</a:t>
            </a:r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. </a:t>
            </a:r>
            <a:r>
              <a:rPr lang="fr-FR" sz="1400" dirty="0"/>
              <a:t>Appel reçu par le SAMU 95 : situation ressources tendue</a:t>
            </a:r>
            <a:endParaRPr lang="fr-FR" sz="1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RS-RI - </a:t>
            </a:r>
            <a:r>
              <a:rPr lang="fr-FR" sz="1400" b="1" dirty="0">
                <a:solidFill>
                  <a:schemeClr val="bg2">
                    <a:lumMod val="10000"/>
                  </a:schemeClr>
                </a:solidFill>
              </a:rPr>
              <a:t>01b. </a:t>
            </a:r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Engagement VSAV</a:t>
            </a:r>
          </a:p>
        </p:txBody>
      </p:sp>
      <p:sp>
        <p:nvSpPr>
          <p:cNvPr id="153" name="ZoneTexte 152">
            <a:extLst>
              <a:ext uri="{FF2B5EF4-FFF2-40B4-BE49-F238E27FC236}">
                <a16:creationId xmlns:a16="http://schemas.microsoft.com/office/drawing/2014/main" id="{C456D07D-421F-0AD5-EAFD-FA4236055760}"/>
              </a:ext>
            </a:extLst>
          </p:cNvPr>
          <p:cNvSpPr txBox="1"/>
          <p:nvPr/>
        </p:nvSpPr>
        <p:spPr>
          <a:xfrm>
            <a:off x="2231404" y="2421078"/>
            <a:ext cx="23759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>
                <a:solidFill>
                  <a:schemeClr val="bg2">
                    <a:lumMod val="10000"/>
                  </a:schemeClr>
                </a:solidFill>
              </a:rPr>
              <a:t>Partage dossier simple</a:t>
            </a:r>
          </a:p>
        </p:txBody>
      </p:sp>
      <p:sp>
        <p:nvSpPr>
          <p:cNvPr id="155" name="ZoneTexte 154">
            <a:extLst>
              <a:ext uri="{FF2B5EF4-FFF2-40B4-BE49-F238E27FC236}">
                <a16:creationId xmlns:a16="http://schemas.microsoft.com/office/drawing/2014/main" id="{84D095D5-831D-374C-FD5A-3388FD8A0E46}"/>
              </a:ext>
            </a:extLst>
          </p:cNvPr>
          <p:cNvSpPr txBox="1"/>
          <p:nvPr/>
        </p:nvSpPr>
        <p:spPr>
          <a:xfrm>
            <a:off x="5148553" y="3284430"/>
            <a:ext cx="6661532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RS-EDA-MAJ - </a:t>
            </a:r>
            <a:r>
              <a:rPr lang="fr-FR" sz="1400" b="1" dirty="0">
                <a:solidFill>
                  <a:schemeClr val="bg2">
                    <a:lumMod val="10000"/>
                  </a:schemeClr>
                </a:solidFill>
              </a:rPr>
              <a:t>02</a:t>
            </a:r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. </a:t>
            </a:r>
            <a:r>
              <a:rPr lang="fr-FR" sz="1400" dirty="0"/>
              <a:t>Dégradation du patient détectée à la RM nécessitant l’envoi d’un SMUR</a:t>
            </a:r>
            <a:endParaRPr lang="fr-FR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56" name="ZoneTexte 155">
            <a:extLst>
              <a:ext uri="{FF2B5EF4-FFF2-40B4-BE49-F238E27FC236}">
                <a16:creationId xmlns:a16="http://schemas.microsoft.com/office/drawing/2014/main" id="{E5661A2D-A5A0-1894-BE48-ADF3E36E7B27}"/>
              </a:ext>
            </a:extLst>
          </p:cNvPr>
          <p:cNvSpPr txBox="1"/>
          <p:nvPr/>
        </p:nvSpPr>
        <p:spPr>
          <a:xfrm>
            <a:off x="3184285" y="3253652"/>
            <a:ext cx="2070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>
                <a:solidFill>
                  <a:schemeClr val="bg2">
                    <a:lumMod val="10000"/>
                  </a:schemeClr>
                </a:solidFill>
              </a:rPr>
              <a:t>MAJ dossier</a:t>
            </a:r>
            <a:endParaRPr lang="fr-FR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57" name="ZoneTexte 156">
            <a:extLst>
              <a:ext uri="{FF2B5EF4-FFF2-40B4-BE49-F238E27FC236}">
                <a16:creationId xmlns:a16="http://schemas.microsoft.com/office/drawing/2014/main" id="{AC35FA3D-F41A-A4DD-D910-0B5B62E9AA4B}"/>
              </a:ext>
            </a:extLst>
          </p:cNvPr>
          <p:cNvSpPr txBox="1"/>
          <p:nvPr/>
        </p:nvSpPr>
        <p:spPr>
          <a:xfrm>
            <a:off x="3272397" y="5134271"/>
            <a:ext cx="2070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chemeClr val="bg2">
                    <a:lumMod val="10000"/>
                  </a:schemeClr>
                </a:solidFill>
              </a:rPr>
              <a:t>MAJ statuts ressources</a:t>
            </a:r>
            <a:endParaRPr lang="fr-FR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id="{58C219F5-1353-4EFB-74F2-DFCE7C2A1D79}"/>
              </a:ext>
            </a:extLst>
          </p:cNvPr>
          <p:cNvSpPr txBox="1"/>
          <p:nvPr/>
        </p:nvSpPr>
        <p:spPr>
          <a:xfrm>
            <a:off x="5148554" y="5195826"/>
            <a:ext cx="5217042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RS-SR - </a:t>
            </a:r>
            <a:r>
              <a:rPr lang="fr-FR" sz="1400" b="1">
                <a:solidFill>
                  <a:schemeClr val="bg2">
                    <a:lumMod val="10000"/>
                  </a:schemeClr>
                </a:solidFill>
              </a:rPr>
              <a:t>04</a:t>
            </a: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. Départ du SMUR 78</a:t>
            </a:r>
          </a:p>
        </p:txBody>
      </p:sp>
      <p:sp>
        <p:nvSpPr>
          <p:cNvPr id="159" name="ZoneTexte 158">
            <a:extLst>
              <a:ext uri="{FF2B5EF4-FFF2-40B4-BE49-F238E27FC236}">
                <a16:creationId xmlns:a16="http://schemas.microsoft.com/office/drawing/2014/main" id="{A8081279-F1EF-97CF-93FC-18826B6857F6}"/>
              </a:ext>
            </a:extLst>
          </p:cNvPr>
          <p:cNvSpPr txBox="1"/>
          <p:nvPr/>
        </p:nvSpPr>
        <p:spPr>
          <a:xfrm>
            <a:off x="2231404" y="4226204"/>
            <a:ext cx="25161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bg2">
                    <a:lumMod val="10000"/>
                  </a:schemeClr>
                </a:solidFill>
              </a:rPr>
              <a:t>Partage de ressources</a:t>
            </a:r>
          </a:p>
        </p:txBody>
      </p:sp>
      <p:sp>
        <p:nvSpPr>
          <p:cNvPr id="160" name="ZoneTexte 159">
            <a:extLst>
              <a:ext uri="{FF2B5EF4-FFF2-40B4-BE49-F238E27FC236}">
                <a16:creationId xmlns:a16="http://schemas.microsoft.com/office/drawing/2014/main" id="{2FF8A264-FD69-8D27-27CC-5CDAD13D6EFF}"/>
              </a:ext>
            </a:extLst>
          </p:cNvPr>
          <p:cNvSpPr txBox="1"/>
          <p:nvPr/>
        </p:nvSpPr>
        <p:spPr>
          <a:xfrm>
            <a:off x="5148554" y="4041538"/>
            <a:ext cx="5217042" cy="738664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RS-DR - </a:t>
            </a:r>
            <a:r>
              <a:rPr lang="fr-FR" sz="1400" b="1">
                <a:solidFill>
                  <a:schemeClr val="bg2">
                    <a:lumMod val="10000"/>
                  </a:schemeClr>
                </a:solidFill>
              </a:rPr>
              <a:t>03a</a:t>
            </a: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. Demande de ressources au 78 (SMUR)</a:t>
            </a:r>
          </a:p>
          <a:p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RS-RR - </a:t>
            </a:r>
            <a:r>
              <a:rPr lang="fr-FR" sz="1400" b="1">
                <a:solidFill>
                  <a:schemeClr val="bg2">
                    <a:lumMod val="10000"/>
                  </a:schemeClr>
                </a:solidFill>
              </a:rPr>
              <a:t>03b</a:t>
            </a: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. Réponse du 78</a:t>
            </a:r>
          </a:p>
          <a:p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RS-RI - </a:t>
            </a:r>
            <a:r>
              <a:rPr lang="fr-FR" sz="1400" b="1">
                <a:solidFill>
                  <a:schemeClr val="bg2">
                    <a:lumMod val="10000"/>
                  </a:schemeClr>
                </a:solidFill>
              </a:rPr>
              <a:t>03c</a:t>
            </a: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. Engagement du SMUR 78</a:t>
            </a:r>
          </a:p>
        </p:txBody>
      </p:sp>
      <p:sp>
        <p:nvSpPr>
          <p:cNvPr id="162" name="Google Shape;529;p47">
            <a:extLst>
              <a:ext uri="{FF2B5EF4-FFF2-40B4-BE49-F238E27FC236}">
                <a16:creationId xmlns:a16="http://schemas.microsoft.com/office/drawing/2014/main" id="{CC333912-5262-AA65-641C-7F3B91B9217C}"/>
              </a:ext>
            </a:extLst>
          </p:cNvPr>
          <p:cNvSpPr/>
          <p:nvPr/>
        </p:nvSpPr>
        <p:spPr>
          <a:xfrm>
            <a:off x="1763404" y="2440891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01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3" name="Google Shape;529;p47">
            <a:extLst>
              <a:ext uri="{FF2B5EF4-FFF2-40B4-BE49-F238E27FC236}">
                <a16:creationId xmlns:a16="http://schemas.microsoft.com/office/drawing/2014/main" id="{A378ED2F-1A8E-1D3E-9DF9-EF935A0D50E2}"/>
              </a:ext>
            </a:extLst>
          </p:cNvPr>
          <p:cNvSpPr/>
          <p:nvPr/>
        </p:nvSpPr>
        <p:spPr>
          <a:xfrm>
            <a:off x="2701520" y="3273465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D99A76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02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4" name="Google Shape;529;p47">
            <a:extLst>
              <a:ext uri="{FF2B5EF4-FFF2-40B4-BE49-F238E27FC236}">
                <a16:creationId xmlns:a16="http://schemas.microsoft.com/office/drawing/2014/main" id="{5FD6EE5B-7AD8-3494-BA23-D6776E6561C8}"/>
              </a:ext>
            </a:extLst>
          </p:cNvPr>
          <p:cNvSpPr/>
          <p:nvPr/>
        </p:nvSpPr>
        <p:spPr>
          <a:xfrm>
            <a:off x="2701520" y="5154084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D99A76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04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5" name="Google Shape;529;p47">
            <a:extLst>
              <a:ext uri="{FF2B5EF4-FFF2-40B4-BE49-F238E27FC236}">
                <a16:creationId xmlns:a16="http://schemas.microsoft.com/office/drawing/2014/main" id="{7DFC67FB-25E0-2ED2-6ACE-B27A872E705E}"/>
              </a:ext>
            </a:extLst>
          </p:cNvPr>
          <p:cNvSpPr/>
          <p:nvPr/>
        </p:nvSpPr>
        <p:spPr>
          <a:xfrm>
            <a:off x="1763404" y="4246017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03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72" name="Connecteur : en angle 171">
            <a:extLst>
              <a:ext uri="{FF2B5EF4-FFF2-40B4-BE49-F238E27FC236}">
                <a16:creationId xmlns:a16="http://schemas.microsoft.com/office/drawing/2014/main" id="{F543637A-A63B-7E63-8AA2-E35D2E612D9A}"/>
              </a:ext>
            </a:extLst>
          </p:cNvPr>
          <p:cNvCxnSpPr>
            <a:cxnSpLocks/>
            <a:stCxn id="162" idx="1"/>
            <a:endCxn id="163" idx="2"/>
          </p:cNvCxnSpPr>
          <p:nvPr/>
        </p:nvCxnSpPr>
        <p:spPr>
          <a:xfrm rot="16200000" flipH="1">
            <a:off x="2015602" y="2752400"/>
            <a:ext cx="667721" cy="704116"/>
          </a:xfrm>
          <a:prstGeom prst="bentConnector2">
            <a:avLst/>
          </a:prstGeom>
          <a:ln>
            <a:solidFill>
              <a:srgbClr val="D99A76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Connecteur : en angle 173">
            <a:extLst>
              <a:ext uri="{FF2B5EF4-FFF2-40B4-BE49-F238E27FC236}">
                <a16:creationId xmlns:a16="http://schemas.microsoft.com/office/drawing/2014/main" id="{3845EBD0-0DC1-228E-2588-EA6324D356C5}"/>
              </a:ext>
            </a:extLst>
          </p:cNvPr>
          <p:cNvCxnSpPr>
            <a:cxnSpLocks/>
            <a:stCxn id="165" idx="1"/>
            <a:endCxn id="164" idx="2"/>
          </p:cNvCxnSpPr>
          <p:nvPr/>
        </p:nvCxnSpPr>
        <p:spPr>
          <a:xfrm rot="16200000" flipH="1">
            <a:off x="1977855" y="4595273"/>
            <a:ext cx="743214" cy="704116"/>
          </a:xfrm>
          <a:prstGeom prst="bentConnector2">
            <a:avLst/>
          </a:prstGeom>
          <a:ln>
            <a:solidFill>
              <a:srgbClr val="D99A76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>
            <a:extLst>
              <a:ext uri="{FF2B5EF4-FFF2-40B4-BE49-F238E27FC236}">
                <a16:creationId xmlns:a16="http://schemas.microsoft.com/office/drawing/2014/main" id="{D0CEC588-C558-AD6E-3929-9A8BAD423F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0" y="1989704"/>
            <a:ext cx="1353233" cy="421713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016496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2024-01-18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Réception appel 18:00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Création dossier 18:00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EEE4EF5F-7B32-5D6E-61C7-BCE9E3A2FC44}"/>
              </a:ext>
            </a:extLst>
          </p:cNvPr>
          <p:cNvGrpSpPr/>
          <p:nvPr/>
        </p:nvGrpSpPr>
        <p:grpSpPr>
          <a:xfrm>
            <a:off x="7302345" y="4940795"/>
            <a:ext cx="3967458" cy="1750011"/>
            <a:chOff x="7365248" y="4603361"/>
            <a:chExt cx="3967458" cy="1750011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31BEEEAC-FF5B-EEBE-CD68-CA5B7541775B}"/>
                </a:ext>
              </a:extLst>
            </p:cNvPr>
            <p:cNvSpPr txBox="1"/>
            <p:nvPr/>
          </p:nvSpPr>
          <p:spPr>
            <a:xfrm>
              <a:off x="7365248" y="4968377"/>
              <a:ext cx="3967458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1 - 18:02</a:t>
              </a:r>
            </a:p>
            <a:p>
              <a:r>
                <a:rPr lang="fr-FR" sz="1400"/>
                <a:t>Marche impossible.</a:t>
              </a:r>
            </a:p>
            <a:p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2 - 18:04</a:t>
              </a:r>
            </a:p>
            <a:p>
              <a:r>
                <a:rPr lang="fr-FR" sz="1400"/>
                <a:t>Cheville gonflée et douloureuse</a:t>
              </a:r>
            </a:p>
            <a:p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3 - 18:05</a:t>
              </a:r>
            </a:p>
            <a:p>
              <a:r>
                <a:rPr lang="fr-FR" sz="1400"/>
                <a:t>Entorse de la cheville, avec possible fracture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C66EA66A-2A22-ADDE-90DE-3AA1DFCD9196}"/>
                </a:ext>
              </a:extLst>
            </p:cNvPr>
            <p:cNvSpPr txBox="1"/>
            <p:nvPr/>
          </p:nvSpPr>
          <p:spPr>
            <a:xfrm>
              <a:off x="7365248" y="4603361"/>
              <a:ext cx="1797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Notes ARM : </a:t>
              </a:r>
            </a:p>
          </p:txBody>
        </p:sp>
      </p:grpSp>
      <p:sp>
        <p:nvSpPr>
          <p:cNvPr id="14" name="ZoneTexte 13">
            <a:extLst>
              <a:ext uri="{FF2B5EF4-FFF2-40B4-BE49-F238E27FC236}">
                <a16:creationId xmlns:a16="http://schemas.microsoft.com/office/drawing/2014/main" id="{7AF0BC66-3B51-86AC-87A5-35166888512E}"/>
              </a:ext>
            </a:extLst>
          </p:cNvPr>
          <p:cNvSpPr txBox="1"/>
          <p:nvPr/>
        </p:nvSpPr>
        <p:spPr>
          <a:xfrm>
            <a:off x="1914063" y="2054364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</a:rPr>
              <a:t>Localisation de l'affaire/dossier</a:t>
            </a:r>
            <a:r>
              <a:rPr lang="fr-FR">
                <a:solidFill>
                  <a:srgbClr val="155891"/>
                </a:solidFill>
              </a:rPr>
              <a:t>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0F3F68"/>
                </a:solidFill>
              </a:rPr>
              <a:t>Réception appel : </a:t>
            </a:r>
            <a:r>
              <a:rPr lang="fr-FR"/>
              <a:t>95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087CADB-8000-2828-E43D-D9CA78B23D38}"/>
              </a:ext>
            </a:extLst>
          </p:cNvPr>
          <p:cNvSpPr txBox="1"/>
          <p:nvPr/>
        </p:nvSpPr>
        <p:spPr>
          <a:xfrm>
            <a:off x="1931181" y="2367300"/>
            <a:ext cx="396745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/>
              <a:t>Domicile (appartement) – dans la cage d’escalier</a:t>
            </a:r>
          </a:p>
          <a:p>
            <a:r>
              <a:rPr lang="fr-FR" sz="1400" dirty="0"/>
              <a:t>Digicode 5678 puis sonner à Halimi</a:t>
            </a:r>
          </a:p>
          <a:p>
            <a:r>
              <a:rPr lang="fr-FR" sz="1400" dirty="0"/>
              <a:t>Bâtiment A – Escalier B – 3ème étage</a:t>
            </a:r>
          </a:p>
          <a:p>
            <a:r>
              <a:rPr lang="fr-FR" sz="1400" dirty="0"/>
              <a:t>4 rue Danielle Mitterrand</a:t>
            </a:r>
          </a:p>
          <a:p>
            <a:r>
              <a:rPr lang="fr-FR" sz="1400" b="0" i="0" dirty="0">
                <a:solidFill>
                  <a:srgbClr val="040C28"/>
                </a:solidFill>
                <a:effectLst/>
              </a:rPr>
              <a:t>95870 </a:t>
            </a:r>
            <a:r>
              <a:rPr lang="fr-FR" sz="1400" dirty="0"/>
              <a:t>Bezons (</a:t>
            </a:r>
            <a:r>
              <a:rPr lang="fr-FR" sz="1400" b="0" i="0" dirty="0">
                <a:solidFill>
                  <a:srgbClr val="040C28"/>
                </a:solidFill>
                <a:effectLst/>
              </a:rPr>
              <a:t>95063).</a:t>
            </a:r>
            <a:endParaRPr lang="fr-FR" sz="1400" dirty="0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21C22C7-2D5E-FD4A-4F69-BB8F0F9AE5F8}"/>
              </a:ext>
            </a:extLst>
          </p:cNvPr>
          <p:cNvSpPr txBox="1"/>
          <p:nvPr/>
        </p:nvSpPr>
        <p:spPr>
          <a:xfrm>
            <a:off x="1931182" y="6254873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000000"/>
                </a:solidFill>
                <a:effectLst/>
              </a:rPr>
              <a:t>M02.07 - Traumatisme sérieux, plaie intermédiaire</a:t>
            </a:r>
            <a:r>
              <a:rPr lang="fr-FR" sz="140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01a – Lola HALIMI - Partage de dossier simple - RS-EDA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8" y="769166"/>
            <a:ext cx="8538981" cy="5035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Appel reçu par le SAMU 95 et dossier partagé au SAMU 78 pour information (situation tendue, pas de SMUR disponible, le dossier peut nécessiter de faire appel à une ressource du 78).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C0739CC-09FE-1213-82F8-5F0D978AD74F}"/>
              </a:ext>
            </a:extLst>
          </p:cNvPr>
          <p:cNvSpPr txBox="1"/>
          <p:nvPr/>
        </p:nvSpPr>
        <p:spPr>
          <a:xfrm>
            <a:off x="1931183" y="5462636"/>
            <a:ext cx="41316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C02.08.02 - Atteinte aux personnes ; Traumatisme / Accident ; Accident domestique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A0552FF-77E0-42B5-717A-10C50C49E9B0}"/>
              </a:ext>
            </a:extLst>
          </p:cNvPr>
          <p:cNvSpPr txBox="1"/>
          <p:nvPr/>
        </p:nvSpPr>
        <p:spPr>
          <a:xfrm>
            <a:off x="1931184" y="3967708"/>
            <a:ext cx="231808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L01.02.10 - Domicile ; Lieu d'habitation collectif ou foyer d'hébergement ;  escaliers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ED3BFA12-8105-839A-643A-042B427B5232}"/>
              </a:ext>
            </a:extLst>
          </p:cNvPr>
          <p:cNvGrpSpPr/>
          <p:nvPr/>
        </p:nvGrpSpPr>
        <p:grpSpPr>
          <a:xfrm>
            <a:off x="7302345" y="3612506"/>
            <a:ext cx="1390165" cy="606532"/>
            <a:chOff x="7356591" y="3803397"/>
            <a:chExt cx="1390165" cy="606532"/>
          </a:xfrm>
        </p:grpSpPr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51DE4730-AEC7-B9F2-150D-7E54FD98EEAA}"/>
                </a:ext>
              </a:extLst>
            </p:cNvPr>
            <p:cNvSpPr txBox="1"/>
            <p:nvPr/>
          </p:nvSpPr>
          <p:spPr>
            <a:xfrm>
              <a:off x="7356591" y="4102152"/>
              <a:ext cx="139016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P2</a:t>
              </a: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A18E846F-D60B-CE35-4ABB-90BED28C9C9C}"/>
                </a:ext>
              </a:extLst>
            </p:cNvPr>
            <p:cNvSpPr txBox="1"/>
            <p:nvPr/>
          </p:nvSpPr>
          <p:spPr>
            <a:xfrm>
              <a:off x="7356591" y="3803397"/>
              <a:ext cx="11337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Priorité</a:t>
              </a:r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19843346-6463-35B6-6E89-07237E47D36E}"/>
              </a:ext>
            </a:extLst>
          </p:cNvPr>
          <p:cNvSpPr txBox="1"/>
          <p:nvPr/>
        </p:nvSpPr>
        <p:spPr>
          <a:xfrm>
            <a:off x="1931181" y="5159670"/>
            <a:ext cx="15756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</a:rPr>
              <a:t>Nature de fait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0F42B74-C80C-021D-80FD-1663675A19E1}"/>
              </a:ext>
            </a:extLst>
          </p:cNvPr>
          <p:cNvSpPr txBox="1"/>
          <p:nvPr/>
        </p:nvSpPr>
        <p:spPr>
          <a:xfrm>
            <a:off x="1931181" y="3676397"/>
            <a:ext cx="1486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</a:rPr>
              <a:t>Type de lieu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FDF08D0-6804-D293-1508-B9F04F1587A8}"/>
              </a:ext>
            </a:extLst>
          </p:cNvPr>
          <p:cNvSpPr txBox="1"/>
          <p:nvPr/>
        </p:nvSpPr>
        <p:spPr>
          <a:xfrm>
            <a:off x="1931181" y="5964651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</a:rPr>
              <a:t>Motif de recours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717A202E-E380-7143-5F6C-DD90F008503B}"/>
              </a:ext>
            </a:extLst>
          </p:cNvPr>
          <p:cNvGrpSpPr/>
          <p:nvPr/>
        </p:nvGrpSpPr>
        <p:grpSpPr>
          <a:xfrm>
            <a:off x="7302345" y="2085715"/>
            <a:ext cx="4415522" cy="784006"/>
            <a:chOff x="7302345" y="2085715"/>
            <a:chExt cx="3967458" cy="784006"/>
          </a:xfrm>
        </p:grpSpPr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39348AD7-7ED5-53BA-0B8E-32CCD57A1C79}"/>
                </a:ext>
              </a:extLst>
            </p:cNvPr>
            <p:cNvSpPr txBox="1"/>
            <p:nvPr/>
          </p:nvSpPr>
          <p:spPr>
            <a:xfrm>
              <a:off x="7302345" y="2346501"/>
              <a:ext cx="396745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b="0" i="0" dirty="0">
                  <a:solidFill>
                    <a:srgbClr val="0D0D0D"/>
                  </a:solidFill>
                  <a:effectLst/>
                </a:rPr>
                <a:t>Amina BERTRAND</a:t>
              </a:r>
              <a:r>
                <a:rPr lang="fr-FR" sz="1400" b="0" i="0" dirty="0">
                  <a:solidFill>
                    <a:srgbClr val="202124"/>
                  </a:solidFill>
                  <a:effectLst/>
                </a:rPr>
                <a:t> </a:t>
              </a:r>
              <a:r>
                <a:rPr lang="fr-FR" sz="1400" dirty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fr-FR" sz="1400" dirty="0"/>
                <a:t>, baby-sitter</a:t>
              </a:r>
            </a:p>
            <a:p>
              <a:r>
                <a:rPr lang="fr-FR" sz="1400" dirty="0"/>
                <a:t>Contact requérant (idem contre appel) </a:t>
              </a:r>
              <a:r>
                <a:rPr lang="fr-FR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+33702880946</a:t>
              </a:r>
              <a:r>
                <a:rPr lang="fr-FR" sz="1400" dirty="0">
                  <a:solidFill>
                    <a:srgbClr val="F254D4"/>
                  </a:solidFill>
                </a:rPr>
                <a:t> </a:t>
              </a: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08EFC3B2-4340-A005-2D79-B2E78655549F}"/>
                </a:ext>
              </a:extLst>
            </p:cNvPr>
            <p:cNvSpPr txBox="1"/>
            <p:nvPr/>
          </p:nvSpPr>
          <p:spPr>
            <a:xfrm>
              <a:off x="7302345" y="2085715"/>
              <a:ext cx="29247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Appelant/Requérant</a:t>
              </a:r>
              <a:endParaRPr lang="fr-FR">
                <a:solidFill>
                  <a:srgbClr val="155891"/>
                </a:solidFill>
              </a:endParaRPr>
            </a:p>
          </p:txBody>
        </p:sp>
      </p:grp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FC875F26-4353-38D4-5F16-68DB8A46889D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fr.health.samu950.DRFR159502401800159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73601F01-F322-11F0-22DF-49D4C6B897E7}"/>
              </a:ext>
            </a:extLst>
          </p:cNvPr>
          <p:cNvSpPr txBox="1"/>
          <p:nvPr/>
        </p:nvSpPr>
        <p:spPr>
          <a:xfrm>
            <a:off x="9596761" y="1541980"/>
            <a:ext cx="2213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0F3F68"/>
                </a:solidFill>
              </a:rPr>
              <a:t>Prise en charge </a:t>
            </a:r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fr-FR"/>
              <a:t>N/A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8373AD2-9B29-746C-8912-1C1B5ECF4405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0F3F68"/>
                </a:solidFill>
              </a:rPr>
              <a:t>À : </a:t>
            </a:r>
            <a:r>
              <a:rPr lang="fr-FR"/>
              <a:t>SAMU 78</a:t>
            </a: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F3A5004A-A779-42E1-B119-22E657471BC0}"/>
              </a:ext>
            </a:extLst>
          </p:cNvPr>
          <p:cNvGrpSpPr/>
          <p:nvPr/>
        </p:nvGrpSpPr>
        <p:grpSpPr>
          <a:xfrm>
            <a:off x="4328848" y="3676397"/>
            <a:ext cx="2347663" cy="1029975"/>
            <a:chOff x="4328848" y="3591334"/>
            <a:chExt cx="2347663" cy="1029975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9792E04-D9DC-6A5B-F20D-398FBAE08177}"/>
                </a:ext>
              </a:extLst>
            </p:cNvPr>
            <p:cNvSpPr txBox="1"/>
            <p:nvPr/>
          </p:nvSpPr>
          <p:spPr>
            <a:xfrm>
              <a:off x="4328848" y="3591334"/>
              <a:ext cx="14867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Coordonnées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51AF18AB-765B-C3F5-6B3A-95F87B7DB304}"/>
                </a:ext>
              </a:extLst>
            </p:cNvPr>
            <p:cNvSpPr txBox="1"/>
            <p:nvPr/>
          </p:nvSpPr>
          <p:spPr>
            <a:xfrm>
              <a:off x="4358423" y="3882645"/>
              <a:ext cx="231808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fr-FR"/>
              </a:defPPr>
              <a:lvl1pPr>
                <a:defRPr sz="1400">
                  <a:solidFill>
                    <a:srgbClr val="FF3399"/>
                  </a:solidFill>
                </a:defRPr>
              </a:lvl1pPr>
            </a:lstStyle>
            <a:p>
              <a:r>
                <a:rPr lang="fr-FR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Lat</a:t>
              </a:r>
              <a:r>
                <a:rPr lang="fr-FR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: </a:t>
              </a:r>
              <a:r>
                <a:rPr lang="fr-FR" b="0" i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highlight>
                    <a:srgbClr val="FFFFFF"/>
                  </a:highlight>
                  <a:latin typeface="Consolas" panose="020B0609020204030204" pitchFamily="49" charset="0"/>
                </a:rPr>
                <a:t>48.92399978637695</a:t>
              </a:r>
              <a:endParaRPr lang="fr-FR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r>
                <a:rPr lang="fr-FR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Lon</a:t>
              </a:r>
              <a:r>
                <a:rPr lang="fr-FR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: </a:t>
              </a:r>
              <a:r>
                <a:rPr lang="fr-FR" b="0" i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highlight>
                    <a:srgbClr val="FFFFFF"/>
                  </a:highlight>
                  <a:latin typeface="Consolas" panose="020B0609020204030204" pitchFamily="49" charset="0"/>
                </a:rPr>
                <a:t>2.2162439823150635</a:t>
              </a:r>
              <a:endParaRPr lang="fr-FR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r>
                <a:rPr lang="fr-FR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Précision: ADRESSE</a:t>
              </a:r>
            </a:p>
          </p:txBody>
        </p:sp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7FDA605E-A2A2-3FCB-BBD1-CA9F2F801E90}"/>
              </a:ext>
            </a:extLst>
          </p:cNvPr>
          <p:cNvGrpSpPr/>
          <p:nvPr/>
        </p:nvGrpSpPr>
        <p:grpSpPr>
          <a:xfrm>
            <a:off x="7302345" y="2790512"/>
            <a:ext cx="4039327" cy="703488"/>
            <a:chOff x="7356591" y="2960639"/>
            <a:chExt cx="4039327" cy="703488"/>
          </a:xfrm>
        </p:grpSpPr>
        <p:grpSp>
          <p:nvGrpSpPr>
            <p:cNvPr id="15" name="Groupe 14">
              <a:extLst>
                <a:ext uri="{FF2B5EF4-FFF2-40B4-BE49-F238E27FC236}">
                  <a16:creationId xmlns:a16="http://schemas.microsoft.com/office/drawing/2014/main" id="{DC9D1F42-3610-C283-201B-EF38A650EC0F}"/>
                </a:ext>
              </a:extLst>
            </p:cNvPr>
            <p:cNvGrpSpPr/>
            <p:nvPr/>
          </p:nvGrpSpPr>
          <p:grpSpPr>
            <a:xfrm>
              <a:off x="7356591" y="3083921"/>
              <a:ext cx="3333276" cy="580206"/>
              <a:chOff x="7356591" y="3076825"/>
              <a:chExt cx="3333276" cy="580206"/>
            </a:xfrm>
          </p:grpSpPr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DFB0522B-D9E1-6E3D-663D-792EA28283B0}"/>
                  </a:ext>
                </a:extLst>
              </p:cNvPr>
              <p:cNvSpPr txBox="1"/>
              <p:nvPr/>
            </p:nvSpPr>
            <p:spPr>
              <a:xfrm>
                <a:off x="7356591" y="3349254"/>
                <a:ext cx="333327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1400"/>
                  <a:t>Lola HALIMI, F, 10 ans, DDN 03/03/2014 </a:t>
                </a:r>
              </a:p>
            </p:txBody>
          </p:sp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8E9DEA88-69FA-7D8F-C79C-0B850334D9B0}"/>
                  </a:ext>
                </a:extLst>
              </p:cNvPr>
              <p:cNvSpPr txBox="1"/>
              <p:nvPr/>
            </p:nvSpPr>
            <p:spPr>
              <a:xfrm>
                <a:off x="7356591" y="3076825"/>
                <a:ext cx="292477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>
                    <a:solidFill>
                      <a:srgbClr val="155891"/>
                    </a:solidFill>
                  </a:rPr>
                  <a:t>P</a:t>
                </a:r>
                <a:r>
                  <a:rPr lang="fr-FR" sz="1800" b="0" i="0" u="none" strike="noStrike">
                    <a:solidFill>
                      <a:srgbClr val="155891"/>
                    </a:solidFill>
                    <a:effectLst/>
                  </a:rPr>
                  <a:t>atient 1</a:t>
                </a:r>
                <a:endParaRPr lang="fr-FR">
                  <a:solidFill>
                    <a:srgbClr val="155891"/>
                  </a:solidFill>
                </a:endParaRPr>
              </a:p>
            </p:txBody>
          </p:sp>
        </p:grpSp>
        <p:grpSp>
          <p:nvGrpSpPr>
            <p:cNvPr id="37" name="Groupe 36">
              <a:extLst>
                <a:ext uri="{FF2B5EF4-FFF2-40B4-BE49-F238E27FC236}">
                  <a16:creationId xmlns:a16="http://schemas.microsoft.com/office/drawing/2014/main" id="{6E8D7916-1365-821D-5997-F91C5917FA35}"/>
                </a:ext>
              </a:extLst>
            </p:cNvPr>
            <p:cNvGrpSpPr/>
            <p:nvPr/>
          </p:nvGrpSpPr>
          <p:grpSpPr>
            <a:xfrm>
              <a:off x="8321040" y="2960639"/>
              <a:ext cx="3074878" cy="428298"/>
              <a:chOff x="8321040" y="2960639"/>
              <a:chExt cx="3074878" cy="428298"/>
            </a:xfrm>
          </p:grpSpPr>
          <p:sp>
            <p:nvSpPr>
              <p:cNvPr id="2" name="ZoneTexte 1">
                <a:extLst>
                  <a:ext uri="{FF2B5EF4-FFF2-40B4-BE49-F238E27FC236}">
                    <a16:creationId xmlns:a16="http://schemas.microsoft.com/office/drawing/2014/main" id="{5898F5DF-57FF-CB99-397A-F2E36E3D3259}"/>
                  </a:ext>
                </a:extLst>
              </p:cNvPr>
              <p:cNvSpPr txBox="1"/>
              <p:nvPr/>
            </p:nvSpPr>
            <p:spPr>
              <a:xfrm>
                <a:off x="9122730" y="3172292"/>
                <a:ext cx="2273188" cy="21664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square" lIns="36000" tIns="36000" rIns="36000" bIns="36000">
                <a:spAutoFit/>
              </a:bodyPr>
              <a:lstStyle>
                <a:defPPr>
                  <a:defRPr lang="fr-FR"/>
                </a:defPPr>
                <a:lvl1pPr>
                  <a:defRPr sz="1200">
                    <a:solidFill>
                      <a:schemeClr val="bg1"/>
                    </a:solidFill>
                  </a:defRPr>
                </a:lvl1pPr>
              </a:lstStyle>
              <a:p>
                <a:pPr algn="ctr"/>
                <a:r>
                  <a:rPr lang="fr-FR" sz="800">
                    <a:solidFill>
                      <a:schemeClr val="bg2">
                        <a:lumMod val="25000"/>
                      </a:schemeClr>
                    </a:solidFill>
                  </a:rPr>
                  <a:t>fr.health.samu950.patient.DRFR159502400400159.1</a:t>
                </a:r>
              </a:p>
            </p:txBody>
          </p:sp>
          <p:pic>
            <p:nvPicPr>
              <p:cNvPr id="32" name="Graphique 31">
                <a:extLst>
                  <a:ext uri="{FF2B5EF4-FFF2-40B4-BE49-F238E27FC236}">
                    <a16:creationId xmlns:a16="http://schemas.microsoft.com/office/drawing/2014/main" id="{D02329FD-6B4E-059F-4767-CCA14FFE92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867074" y="2960639"/>
                <a:ext cx="381000" cy="381000"/>
              </a:xfrm>
              <a:prstGeom prst="rect">
                <a:avLst/>
              </a:prstGeom>
            </p:spPr>
          </p:pic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85888121-9192-5CCB-95F4-B940ED775D98}"/>
                  </a:ext>
                </a:extLst>
              </p:cNvPr>
              <p:cNvCxnSpPr>
                <a:cxnSpLocks/>
                <a:endCxn id="2" idx="1"/>
              </p:cNvCxnSpPr>
              <p:nvPr/>
            </p:nvCxnSpPr>
            <p:spPr>
              <a:xfrm flipV="1">
                <a:off x="8321040" y="3280615"/>
                <a:ext cx="801690" cy="584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1213313C-6D04-578D-4D0F-DABA0AF58B8B}"/>
              </a:ext>
            </a:extLst>
          </p:cNvPr>
          <p:cNvGrpSpPr/>
          <p:nvPr/>
        </p:nvGrpSpPr>
        <p:grpSpPr>
          <a:xfrm>
            <a:off x="7302345" y="4284296"/>
            <a:ext cx="4131673" cy="607915"/>
            <a:chOff x="7328438" y="4453990"/>
            <a:chExt cx="3688384" cy="607915"/>
          </a:xfrm>
        </p:grpSpPr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64794050-4967-040D-7534-D84ADF761B12}"/>
                </a:ext>
              </a:extLst>
            </p:cNvPr>
            <p:cNvSpPr txBox="1"/>
            <p:nvPr/>
          </p:nvSpPr>
          <p:spPr>
            <a:xfrm>
              <a:off x="7328438" y="4453990"/>
              <a:ext cx="1797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Note dossier :  </a:t>
              </a:r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6FCA7429-BA98-06B6-0C26-AD17F352A77D}"/>
                </a:ext>
              </a:extLst>
            </p:cNvPr>
            <p:cNvSpPr txBox="1"/>
            <p:nvPr/>
          </p:nvSpPr>
          <p:spPr>
            <a:xfrm>
              <a:off x="7328438" y="4754128"/>
              <a:ext cx="368838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fr-FR"/>
              </a:defPPr>
              <a:lvl1pPr>
                <a:defRPr sz="1400"/>
              </a:lvl1pPr>
            </a:lstStyle>
            <a:p>
              <a:r>
                <a:rPr lang="fr-FR">
                  <a:solidFill>
                    <a:srgbClr val="155891"/>
                  </a:solidFill>
                </a:rPr>
                <a:t>18:01</a:t>
              </a:r>
              <a:r>
                <a:rPr lang="fr-FR"/>
                <a:t> - Chute enfant dans les escaliers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63525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2024-01-18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Engagement 18:06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01b – Lola HALIMI - Partage infos ressources - RS-RI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Engagement d’un VSAV par le 95, et partage de l’information au 78.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Info ressources du : </a:t>
            </a:r>
            <a:r>
              <a:rPr lang="fr-FR"/>
              <a:t>95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C5C0219-3839-E0CB-96A6-CD97D19E054A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ressource partagé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C9269694-E1ED-E35E-1C9F-8B5CD68DF29D}"/>
              </a:ext>
            </a:extLst>
          </p:cNvPr>
          <p:cNvSpPr txBox="1"/>
          <p:nvPr/>
        </p:nvSpPr>
        <p:spPr>
          <a:xfrm>
            <a:off x="1918508" y="3873401"/>
            <a:ext cx="19039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 dirty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Type de vecteur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C8C0ED8D-4CA4-A96C-B2F3-FA4B0436953D}"/>
              </a:ext>
            </a:extLst>
          </p:cNvPr>
          <p:cNvSpPr txBox="1"/>
          <p:nvPr/>
        </p:nvSpPr>
        <p:spPr>
          <a:xfrm>
            <a:off x="7245891" y="2273458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Statut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19783A3A-063E-09F5-EA99-D8273DE31299}"/>
              </a:ext>
            </a:extLst>
          </p:cNvPr>
          <p:cNvSpPr txBox="1"/>
          <p:nvPr/>
        </p:nvSpPr>
        <p:spPr>
          <a:xfrm>
            <a:off x="1886793" y="2586106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fr.fire.cga-095.resource.VSAV95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D46C3874-42B8-9881-CD63-CFA7E235C256}"/>
              </a:ext>
            </a:extLst>
          </p:cNvPr>
          <p:cNvSpPr txBox="1"/>
          <p:nvPr/>
        </p:nvSpPr>
        <p:spPr>
          <a:xfrm>
            <a:off x="7245892" y="2563680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18h06</a:t>
            </a:r>
            <a:r>
              <a:rPr lang="fr-FR" sz="1400" dirty="0">
                <a:solidFill>
                  <a:srgbClr val="000000"/>
                </a:solidFill>
                <a:latin typeface="Calibri" panose="020F0502020204030204" pitchFamily="34" charset="0"/>
              </a:rPr>
              <a:t> - </a:t>
            </a:r>
            <a:r>
              <a:rPr lang="fr-FR" sz="1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DECLENCHE </a:t>
            </a:r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(indisponible)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C3CC3A11-F20C-D372-FAC6-F436D00525A0}"/>
              </a:ext>
            </a:extLst>
          </p:cNvPr>
          <p:cNvSpPr txBox="1"/>
          <p:nvPr/>
        </p:nvSpPr>
        <p:spPr>
          <a:xfrm>
            <a:off x="1918510" y="4176367"/>
            <a:ext cx="41316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VSAV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F10336E2-C4FB-7378-650A-66F435EFB13A}"/>
              </a:ext>
            </a:extLst>
          </p:cNvPr>
          <p:cNvSpPr txBox="1"/>
          <p:nvPr/>
        </p:nvSpPr>
        <p:spPr>
          <a:xfrm>
            <a:off x="1869675" y="3045499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organisation propriétaire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29D88D07-26F6-9C7B-92BC-73967B38018F}"/>
              </a:ext>
            </a:extLst>
          </p:cNvPr>
          <p:cNvSpPr txBox="1"/>
          <p:nvPr/>
        </p:nvSpPr>
        <p:spPr>
          <a:xfrm>
            <a:off x="1886793" y="3358435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fr.fire.cga-095.resource.VSAV95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70A317ED-A321-9224-6449-BFE2F5043DDA}"/>
              </a:ext>
            </a:extLst>
          </p:cNvPr>
          <p:cNvSpPr txBox="1"/>
          <p:nvPr/>
        </p:nvSpPr>
        <p:spPr>
          <a:xfrm>
            <a:off x="1918507" y="4575704"/>
            <a:ext cx="22679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Nom de la ressource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95D56AA1-81CC-F543-5BC2-6DA4337913EE}"/>
              </a:ext>
            </a:extLst>
          </p:cNvPr>
          <p:cNvSpPr txBox="1"/>
          <p:nvPr/>
        </p:nvSpPr>
        <p:spPr>
          <a:xfrm>
            <a:off x="1918510" y="4878670"/>
            <a:ext cx="3155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VSAV95.C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007C19B1-4E74-1453-D426-C682018458DF}"/>
              </a:ext>
            </a:extLst>
          </p:cNvPr>
          <p:cNvSpPr txBox="1"/>
          <p:nvPr/>
        </p:nvSpPr>
        <p:spPr>
          <a:xfrm>
            <a:off x="7245891" y="3192456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Equipe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230F6614-B678-0D21-BFE4-13BB262776B9}"/>
              </a:ext>
            </a:extLst>
          </p:cNvPr>
          <p:cNvSpPr txBox="1"/>
          <p:nvPr/>
        </p:nvSpPr>
        <p:spPr>
          <a:xfrm>
            <a:off x="7245892" y="3482678"/>
            <a:ext cx="40952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Type : SECOURS</a:t>
            </a:r>
          </a:p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Nom : Equipe C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E0B0CE2C-A5A8-EE2F-D11A-9D17FD0DCC2C}"/>
              </a:ext>
            </a:extLst>
          </p:cNvPr>
          <p:cNvSpPr txBox="1"/>
          <p:nvPr/>
        </p:nvSpPr>
        <p:spPr>
          <a:xfrm>
            <a:off x="7245891" y="4111454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Contact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40CF990D-2119-6AA5-1ABA-691907BDE192}"/>
              </a:ext>
            </a:extLst>
          </p:cNvPr>
          <p:cNvSpPr txBox="1"/>
          <p:nvPr/>
        </p:nvSpPr>
        <p:spPr>
          <a:xfrm>
            <a:off x="7245892" y="4401676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+33645789512</a:t>
            </a:r>
            <a:endParaRPr lang="fr-FR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2D580155-F5CB-0BC1-F969-2E2B5036A6EC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fr.health.samu950.DRFR159502401800159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5CBE5428-A0EF-E454-AEB0-4A711BC470E0}"/>
              </a:ext>
            </a:extLst>
          </p:cNvPr>
          <p:cNvSpPr txBox="1"/>
          <p:nvPr/>
        </p:nvSpPr>
        <p:spPr>
          <a:xfrm>
            <a:off x="9596761" y="1541980"/>
            <a:ext cx="2213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155891"/>
                </a:solidFill>
              </a:rPr>
              <a:t>Prise en charge : </a:t>
            </a:r>
            <a:r>
              <a:rPr lang="fr-FR"/>
              <a:t>N/A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D266D9F5-B0B4-9534-164B-7B370369EEAA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155891"/>
                </a:solidFill>
              </a:rPr>
              <a:t>À : </a:t>
            </a:r>
            <a:r>
              <a:rPr lang="fr-FR"/>
              <a:t>SAMU 78</a:t>
            </a:r>
          </a:p>
        </p:txBody>
      </p:sp>
    </p:spTree>
    <p:extLst>
      <p:ext uri="{BB962C8B-B14F-4D97-AF65-F5344CB8AC3E}">
        <p14:creationId xmlns:p14="http://schemas.microsoft.com/office/powerpoint/2010/main" val="36023907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2024-01-18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Mise à jour 18:20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1BEEEAC-FF5B-EEBE-CD68-CA5B7541775B}"/>
              </a:ext>
            </a:extLst>
          </p:cNvPr>
          <p:cNvSpPr txBox="1"/>
          <p:nvPr/>
        </p:nvSpPr>
        <p:spPr>
          <a:xfrm>
            <a:off x="1767492" y="3438150"/>
            <a:ext cx="363318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>
                <a:solidFill>
                  <a:srgbClr val="155891"/>
                </a:solidFill>
              </a:rPr>
              <a:t>1 - 18h20 - Lola HALIMI</a:t>
            </a:r>
          </a:p>
          <a:p>
            <a:r>
              <a:rPr lang="fr-FR" sz="1400"/>
              <a:t>Douleur +++. Hématome étendu et violacé.  L'enfant perd conscience par intermittence. Possible hémorragie interne.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66EA66A-2A22-ADDE-90DE-3AA1DFCD9196}"/>
              </a:ext>
            </a:extLst>
          </p:cNvPr>
          <p:cNvSpPr txBox="1"/>
          <p:nvPr/>
        </p:nvSpPr>
        <p:spPr>
          <a:xfrm>
            <a:off x="1710172" y="3073134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155891"/>
                </a:solidFill>
              </a:rPr>
              <a:t>Notes Médecin :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MAJ du </a:t>
            </a:r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fr-FR"/>
              <a:t>95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1DE4730-AEC7-B9F2-150D-7E54FD98EEAA}"/>
              </a:ext>
            </a:extLst>
          </p:cNvPr>
          <p:cNvSpPr txBox="1"/>
          <p:nvPr/>
        </p:nvSpPr>
        <p:spPr>
          <a:xfrm>
            <a:off x="1735906" y="2571925"/>
            <a:ext cx="139016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P0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02 – Lola HALIMI - Mise à jour dossier - RS-EDA-MAJ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Dégradation du patient : notes médicales ajoutées au dossier et priorité de régulation revue à la hausse.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18E846F-D60B-CE35-4ABB-90BED28C9C9C}"/>
              </a:ext>
            </a:extLst>
          </p:cNvPr>
          <p:cNvSpPr txBox="1"/>
          <p:nvPr/>
        </p:nvSpPr>
        <p:spPr>
          <a:xfrm>
            <a:off x="1701515" y="2273170"/>
            <a:ext cx="11337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Priorité</a:t>
            </a: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8C25F133-27F8-3DD9-69E0-4AA2C0E61E9A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fr.health.samu950.DRFR159502401800159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0782A271-C001-3C6F-7D25-C13DF00FDDFE}"/>
              </a:ext>
            </a:extLst>
          </p:cNvPr>
          <p:cNvSpPr txBox="1"/>
          <p:nvPr/>
        </p:nvSpPr>
        <p:spPr>
          <a:xfrm>
            <a:off x="9596761" y="1541980"/>
            <a:ext cx="2213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155891"/>
                </a:solidFill>
              </a:rPr>
              <a:t>Prise en charge : </a:t>
            </a:r>
            <a:r>
              <a:rPr lang="fr-FR"/>
              <a:t>N/A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4F66974E-452D-05ED-A19D-869209195396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155891"/>
                </a:solidFill>
              </a:rPr>
              <a:t>À : </a:t>
            </a:r>
            <a:r>
              <a:rPr lang="fr-FR"/>
              <a:t>SAMU 78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08C8BE5-F48E-8D9F-C620-80105438DF5C}"/>
              </a:ext>
            </a:extLst>
          </p:cNvPr>
          <p:cNvSpPr txBox="1"/>
          <p:nvPr/>
        </p:nvSpPr>
        <p:spPr>
          <a:xfrm>
            <a:off x="4404595" y="3485775"/>
            <a:ext cx="2273188" cy="216645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lIns="36000" tIns="36000" rIns="36000" bIns="36000">
            <a:spAutoFit/>
          </a:bodyPr>
          <a:lstStyle>
            <a:defPPr>
              <a:defRPr lang="fr-FR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pPr algn="ctr"/>
            <a:r>
              <a:rPr lang="fr-FR" sz="800">
                <a:solidFill>
                  <a:schemeClr val="bg2">
                    <a:lumMod val="25000"/>
                  </a:schemeClr>
                </a:solidFill>
              </a:rPr>
              <a:t>fr.health.samu950.patient.DRFR159502400400159.1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B9D87667-8A63-1F77-DC2A-C7C399937D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48939" y="3274122"/>
            <a:ext cx="381000" cy="381000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FDB76F05-F7A2-826E-281A-7A311AEC19BB}"/>
              </a:ext>
            </a:extLst>
          </p:cNvPr>
          <p:cNvCxnSpPr>
            <a:cxnSpLocks/>
            <a:endCxn id="2" idx="1"/>
          </p:cNvCxnSpPr>
          <p:nvPr/>
        </p:nvCxnSpPr>
        <p:spPr>
          <a:xfrm flipV="1">
            <a:off x="3602905" y="3594098"/>
            <a:ext cx="801690" cy="584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29854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84826E66-10E3-3FC2-90C2-6B46F136BD5B}"/>
              </a:ext>
            </a:extLst>
          </p:cNvPr>
          <p:cNvCxnSpPr>
            <a:stCxn id="49" idx="1"/>
            <a:endCxn id="16" idx="1"/>
          </p:cNvCxnSpPr>
          <p:nvPr/>
        </p:nvCxnSpPr>
        <p:spPr>
          <a:xfrm rot="10800000" flipH="1" flipV="1">
            <a:off x="9189170" y="303181"/>
            <a:ext cx="407592" cy="437129"/>
          </a:xfrm>
          <a:prstGeom prst="bentConnector3">
            <a:avLst>
              <a:gd name="adj1" fmla="val -56085"/>
            </a:avLst>
          </a:prstGeom>
          <a:ln>
            <a:solidFill>
              <a:srgbClr val="1558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2024-01-18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Demande 18:21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03a – Lola HALIMI - Demande de ressources - RS-DR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Demande de ressources au 78, pas de SMUR disponible côté 95.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Demande ressources du : </a:t>
            </a:r>
            <a:r>
              <a:rPr lang="fr-FR"/>
              <a:t>95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A325F6-CFD5-5FA8-9273-ED5224ED109C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155891"/>
                </a:solidFill>
              </a:rPr>
              <a:t>À : </a:t>
            </a:r>
            <a:r>
              <a:rPr lang="fr-FR"/>
              <a:t>SAMU 78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A283D78-C8F4-7509-FCDC-071CF2D323FA}"/>
              </a:ext>
            </a:extLst>
          </p:cNvPr>
          <p:cNvSpPr txBox="1"/>
          <p:nvPr/>
        </p:nvSpPr>
        <p:spPr>
          <a:xfrm>
            <a:off x="9596761" y="1541980"/>
            <a:ext cx="2213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155891"/>
                </a:solidFill>
              </a:rPr>
              <a:t>Prise en charge : </a:t>
            </a:r>
            <a:r>
              <a:rPr lang="fr-FR"/>
              <a:t>N/A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2D580155-F5CB-0BC1-F969-2E2B5036A6EC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fr.health.samu950.DRFR159502401800159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C5C0219-3839-E0CB-96A6-CD97D19E054A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 dirty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demande partagé</a:t>
            </a:r>
            <a:endParaRPr lang="fr-FR" dirty="0">
              <a:solidFill>
                <a:srgbClr val="15589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3510DE0-7FE0-DC1A-E4A0-8F9675B0AF61}"/>
              </a:ext>
            </a:extLst>
          </p:cNvPr>
          <p:cNvSpPr txBox="1"/>
          <p:nvPr/>
        </p:nvSpPr>
        <p:spPr>
          <a:xfrm>
            <a:off x="1869675" y="3817828"/>
            <a:ext cx="20815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Précisions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9783A3A-063E-09F5-EA99-D8273DE31299}"/>
              </a:ext>
            </a:extLst>
          </p:cNvPr>
          <p:cNvSpPr txBox="1"/>
          <p:nvPr/>
        </p:nvSpPr>
        <p:spPr>
          <a:xfrm>
            <a:off x="1869675" y="2586106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fr.health.samu950.request.zs498qo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C7AAB23-AA3D-63B3-6097-0890E2840E55}"/>
              </a:ext>
            </a:extLst>
          </p:cNvPr>
          <p:cNvSpPr txBox="1"/>
          <p:nvPr/>
        </p:nvSpPr>
        <p:spPr>
          <a:xfrm>
            <a:off x="1869675" y="4112235"/>
            <a:ext cx="426922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Prévoir matériel spécifique pédiatrique (enfant 10 ans).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10336E2-C4FB-7378-650A-66F435EFB13A}"/>
              </a:ext>
            </a:extLst>
          </p:cNvPr>
          <p:cNvSpPr txBox="1"/>
          <p:nvPr/>
        </p:nvSpPr>
        <p:spPr>
          <a:xfrm>
            <a:off x="1869675" y="3045499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Effet à obtenir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9D88D07-26F6-9C7B-92BC-73967B38018F}"/>
              </a:ext>
            </a:extLst>
          </p:cNvPr>
          <p:cNvSpPr txBox="1"/>
          <p:nvPr/>
        </p:nvSpPr>
        <p:spPr>
          <a:xfrm>
            <a:off x="1869675" y="3358435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SMUR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07C19B1-4E74-1453-D426-C682018458DF}"/>
              </a:ext>
            </a:extLst>
          </p:cNvPr>
          <p:cNvSpPr txBox="1"/>
          <p:nvPr/>
        </p:nvSpPr>
        <p:spPr>
          <a:xfrm>
            <a:off x="7245891" y="3045499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Délai souhaité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30F6614-B678-0D21-BFE4-13BB262776B9}"/>
              </a:ext>
            </a:extLst>
          </p:cNvPr>
          <p:cNvSpPr txBox="1"/>
          <p:nvPr/>
        </p:nvSpPr>
        <p:spPr>
          <a:xfrm>
            <a:off x="7245891" y="3358435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N/A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0B0CE2C-A5A8-EE2F-D11A-9D17FD0DCC2C}"/>
              </a:ext>
            </a:extLst>
          </p:cNvPr>
          <p:cNvSpPr txBox="1"/>
          <p:nvPr/>
        </p:nvSpPr>
        <p:spPr>
          <a:xfrm>
            <a:off x="7245891" y="2269702"/>
            <a:ext cx="22265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Cadre </a:t>
            </a:r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conventionnel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0CF990D-2119-6AA5-1ABA-691907BDE192}"/>
              </a:ext>
            </a:extLst>
          </p:cNvPr>
          <p:cNvSpPr txBox="1"/>
          <p:nvPr/>
        </p:nvSpPr>
        <p:spPr>
          <a:xfrm>
            <a:off x="7245891" y="2559924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N/A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EED25B2-0017-CE96-57C1-0F4AB619D4FB}"/>
              </a:ext>
            </a:extLst>
          </p:cNvPr>
          <p:cNvSpPr txBox="1"/>
          <p:nvPr/>
        </p:nvSpPr>
        <p:spPr>
          <a:xfrm>
            <a:off x="9596762" y="575022"/>
            <a:ext cx="2498334" cy="330577"/>
          </a:xfrm>
          <a:prstGeom prst="roundRect">
            <a:avLst>
              <a:gd name="adj" fmla="val 28254"/>
            </a:avLst>
          </a:prstGeom>
          <a:solidFill>
            <a:srgbClr val="D20050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fr.health.samu950.request.zs498qo</a:t>
            </a:r>
          </a:p>
        </p:txBody>
      </p:sp>
    </p:spTree>
    <p:extLst>
      <p:ext uri="{BB962C8B-B14F-4D97-AF65-F5344CB8AC3E}">
        <p14:creationId xmlns:p14="http://schemas.microsoft.com/office/powerpoint/2010/main" val="40386654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2024-01-18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Réponse 18:22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03b – Lola HALIMI - Réponse ressources - RS-RR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Réponse du SAMU 78, demande acceptée.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Réponse ressources du </a:t>
            </a:r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fr-FR"/>
              <a:t>78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A325F6-CFD5-5FA8-9273-ED5224ED109C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155891"/>
                </a:solidFill>
              </a:rPr>
              <a:t>À : </a:t>
            </a:r>
            <a:r>
              <a:rPr lang="fr-FR"/>
              <a:t>SAMU 95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A283D78-C8F4-7509-FCDC-071CF2D323FA}"/>
              </a:ext>
            </a:extLst>
          </p:cNvPr>
          <p:cNvSpPr txBox="1"/>
          <p:nvPr/>
        </p:nvSpPr>
        <p:spPr>
          <a:xfrm>
            <a:off x="9596761" y="1541980"/>
            <a:ext cx="2213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155891"/>
                </a:solidFill>
              </a:rPr>
              <a:t>Prise en charge : </a:t>
            </a:r>
            <a:r>
              <a:rPr lang="fr-FR"/>
              <a:t>N/A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C5C0219-3839-E0CB-96A6-CD97D19E054A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 dirty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demande partagé</a:t>
            </a:r>
            <a:endParaRPr lang="fr-FR" dirty="0">
              <a:solidFill>
                <a:srgbClr val="155891"/>
              </a:solidFill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53510DE0-7FE0-DC1A-E4A0-8F9675B0AF61}"/>
              </a:ext>
            </a:extLst>
          </p:cNvPr>
          <p:cNvSpPr txBox="1"/>
          <p:nvPr/>
        </p:nvSpPr>
        <p:spPr>
          <a:xfrm>
            <a:off x="1869675" y="3817828"/>
            <a:ext cx="20815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Précisions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19783A3A-063E-09F5-EA99-D8273DE31299}"/>
              </a:ext>
            </a:extLst>
          </p:cNvPr>
          <p:cNvSpPr txBox="1"/>
          <p:nvPr/>
        </p:nvSpPr>
        <p:spPr>
          <a:xfrm>
            <a:off x="1869675" y="2586106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fr.health.samu950.request.zs498qo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3C7AAB23-AA3D-63B3-6097-0890E2840E55}"/>
              </a:ext>
            </a:extLst>
          </p:cNvPr>
          <p:cNvSpPr txBox="1"/>
          <p:nvPr/>
        </p:nvSpPr>
        <p:spPr>
          <a:xfrm>
            <a:off x="1869675" y="4112235"/>
            <a:ext cx="426922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Ok pour kit pédiatrique. Départ immédiat.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F10336E2-C4FB-7378-650A-66F435EFB13A}"/>
              </a:ext>
            </a:extLst>
          </p:cNvPr>
          <p:cNvSpPr txBox="1"/>
          <p:nvPr/>
        </p:nvSpPr>
        <p:spPr>
          <a:xfrm>
            <a:off x="1869675" y="3045499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Réponse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29D88D07-26F6-9C7B-92BC-73967B38018F}"/>
              </a:ext>
            </a:extLst>
          </p:cNvPr>
          <p:cNvSpPr txBox="1"/>
          <p:nvPr/>
        </p:nvSpPr>
        <p:spPr>
          <a:xfrm>
            <a:off x="1869675" y="3358435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ACCEPTEE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007C19B1-4E74-1453-D426-C682018458DF}"/>
              </a:ext>
            </a:extLst>
          </p:cNvPr>
          <p:cNvSpPr txBox="1"/>
          <p:nvPr/>
        </p:nvSpPr>
        <p:spPr>
          <a:xfrm>
            <a:off x="7245891" y="3045499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Délai de réponse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230F6614-B678-0D21-BFE4-13BB262776B9}"/>
              </a:ext>
            </a:extLst>
          </p:cNvPr>
          <p:cNvSpPr txBox="1"/>
          <p:nvPr/>
        </p:nvSpPr>
        <p:spPr>
          <a:xfrm>
            <a:off x="7245892" y="3358435"/>
            <a:ext cx="22620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>
                <a:solidFill>
                  <a:srgbClr val="000000"/>
                </a:solidFill>
                <a:latin typeface="Calibri" panose="020F0502020204030204" pitchFamily="34" charset="0"/>
              </a:rPr>
              <a:t>0 min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2" name="Connecteur : en angle 1">
            <a:extLst>
              <a:ext uri="{FF2B5EF4-FFF2-40B4-BE49-F238E27FC236}">
                <a16:creationId xmlns:a16="http://schemas.microsoft.com/office/drawing/2014/main" id="{F383A815-0EB9-6BB8-2EBC-4E29CB72D911}"/>
              </a:ext>
            </a:extLst>
          </p:cNvPr>
          <p:cNvCxnSpPr>
            <a:stCxn id="4" idx="1"/>
            <a:endCxn id="6" idx="1"/>
          </p:cNvCxnSpPr>
          <p:nvPr/>
        </p:nvCxnSpPr>
        <p:spPr>
          <a:xfrm rot="10800000" flipH="1" flipV="1">
            <a:off x="9189170" y="303181"/>
            <a:ext cx="407592" cy="437129"/>
          </a:xfrm>
          <a:prstGeom prst="bentConnector3">
            <a:avLst>
              <a:gd name="adj1" fmla="val -56085"/>
            </a:avLst>
          </a:prstGeom>
          <a:ln>
            <a:solidFill>
              <a:srgbClr val="1558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68E53C33-767C-5FE5-90FA-54FF78CFB1F9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fr.health.samu950.DRFR159502401800159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957CBE-F245-C8F2-2F95-6BBE065273F8}"/>
              </a:ext>
            </a:extLst>
          </p:cNvPr>
          <p:cNvSpPr txBox="1"/>
          <p:nvPr/>
        </p:nvSpPr>
        <p:spPr>
          <a:xfrm>
            <a:off x="9596762" y="575022"/>
            <a:ext cx="2498334" cy="330577"/>
          </a:xfrm>
          <a:prstGeom prst="roundRect">
            <a:avLst>
              <a:gd name="adj" fmla="val 28254"/>
            </a:avLst>
          </a:prstGeom>
          <a:solidFill>
            <a:srgbClr val="D20050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fr.health.samu950.request.zs498qo</a:t>
            </a:r>
          </a:p>
        </p:txBody>
      </p:sp>
    </p:spTree>
    <p:extLst>
      <p:ext uri="{BB962C8B-B14F-4D97-AF65-F5344CB8AC3E}">
        <p14:creationId xmlns:p14="http://schemas.microsoft.com/office/powerpoint/2010/main" val="397050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chemeClr val="accent1">
                    <a:lumMod val="75000"/>
                  </a:schemeClr>
                </a:solidFill>
              </a:rPr>
              <a:t>2024-01-18</a:t>
            </a: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Engagement</a:t>
            </a:r>
            <a:r>
              <a:rPr lang="fr-FR" sz="1600" b="1">
                <a:solidFill>
                  <a:schemeClr val="accent1">
                    <a:lumMod val="75000"/>
                  </a:schemeClr>
                </a:solidFill>
              </a:rPr>
              <a:t> 18:23</a:t>
            </a: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Engagement du SMUR78  en réponse à la demande du 95.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Partage ressources du : </a:t>
            </a:r>
            <a:r>
              <a:rPr lang="fr-FR"/>
              <a:t>78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A325F6-CFD5-5FA8-9273-ED5224ED109C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À : </a:t>
            </a:r>
            <a:r>
              <a:rPr lang="fr-FR"/>
              <a:t>SAMU 95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A283D78-C8F4-7509-FCDC-071CF2D323FA}"/>
              </a:ext>
            </a:extLst>
          </p:cNvPr>
          <p:cNvSpPr txBox="1"/>
          <p:nvPr/>
        </p:nvSpPr>
        <p:spPr>
          <a:xfrm>
            <a:off x="9596761" y="1541980"/>
            <a:ext cx="2213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Prise en charge : </a:t>
            </a:r>
            <a:r>
              <a:rPr lang="fr-FR"/>
              <a:t>N/A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196A922-BC4B-9A46-FFE7-8F2123EA1D17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03c – </a:t>
            </a:r>
            <a:r>
              <a:rPr lang="fr-FR" sz="2400" b="1">
                <a:solidFill>
                  <a:srgbClr val="155891"/>
                </a:solidFill>
              </a:rPr>
              <a:t>Lola HALIMI - </a:t>
            </a:r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Partage infos ressources - RS-RI</a:t>
            </a:r>
          </a:p>
        </p:txBody>
      </p:sp>
      <p:cxnSp>
        <p:nvCxnSpPr>
          <p:cNvPr id="6" name="Connecteur : en angle 5">
            <a:extLst>
              <a:ext uri="{FF2B5EF4-FFF2-40B4-BE49-F238E27FC236}">
                <a16:creationId xmlns:a16="http://schemas.microsoft.com/office/drawing/2014/main" id="{A443BCB5-0C6D-88EE-049C-831A1D70CF6E}"/>
              </a:ext>
            </a:extLst>
          </p:cNvPr>
          <p:cNvCxnSpPr>
            <a:stCxn id="8" idx="1"/>
            <a:endCxn id="9" idx="1"/>
          </p:cNvCxnSpPr>
          <p:nvPr/>
        </p:nvCxnSpPr>
        <p:spPr>
          <a:xfrm rot="10800000" flipH="1" flipV="1">
            <a:off x="9189170" y="303181"/>
            <a:ext cx="407592" cy="437129"/>
          </a:xfrm>
          <a:prstGeom prst="bentConnector3">
            <a:avLst>
              <a:gd name="adj1" fmla="val -56085"/>
            </a:avLst>
          </a:prstGeom>
          <a:ln>
            <a:solidFill>
              <a:srgbClr val="1558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1A6765DE-2216-BA5F-6356-2C8E8FDAB0C6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fr.health.samu950.DRFR159502401800159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FAD72D2-88D8-A931-682F-A63253F7FF6F}"/>
              </a:ext>
            </a:extLst>
          </p:cNvPr>
          <p:cNvSpPr txBox="1"/>
          <p:nvPr/>
        </p:nvSpPr>
        <p:spPr>
          <a:xfrm>
            <a:off x="9596762" y="575022"/>
            <a:ext cx="2498334" cy="330577"/>
          </a:xfrm>
          <a:prstGeom prst="roundRect">
            <a:avLst>
              <a:gd name="adj" fmla="val 28254"/>
            </a:avLst>
          </a:prstGeom>
          <a:solidFill>
            <a:srgbClr val="D20050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fr.health.samu950.request.zs498qo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3F1E625-AFB4-9F6F-3380-0A0D5D2DA058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ressource partagé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482C305-8B92-A49F-E260-801A5A5CDA22}"/>
              </a:ext>
            </a:extLst>
          </p:cNvPr>
          <p:cNvSpPr txBox="1"/>
          <p:nvPr/>
        </p:nvSpPr>
        <p:spPr>
          <a:xfrm>
            <a:off x="1918508" y="3879383"/>
            <a:ext cx="19039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 dirty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Type de vecteur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1B0A3B8-9D15-4C72-8C78-80989D3E38CC}"/>
              </a:ext>
            </a:extLst>
          </p:cNvPr>
          <p:cNvSpPr txBox="1"/>
          <p:nvPr/>
        </p:nvSpPr>
        <p:spPr>
          <a:xfrm>
            <a:off x="7245891" y="2273458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Statut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A9FB63-A783-B471-7B6B-7B32C149CEED}"/>
              </a:ext>
            </a:extLst>
          </p:cNvPr>
          <p:cNvSpPr txBox="1"/>
          <p:nvPr/>
        </p:nvSpPr>
        <p:spPr>
          <a:xfrm>
            <a:off x="1886793" y="2586106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fr.health.samu780.resource.SMUR78-E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B16DF7C-073F-BCFE-637B-D25ED3CDFC8C}"/>
              </a:ext>
            </a:extLst>
          </p:cNvPr>
          <p:cNvSpPr txBox="1"/>
          <p:nvPr/>
        </p:nvSpPr>
        <p:spPr>
          <a:xfrm>
            <a:off x="7245892" y="2563680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N/A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3051CE7-6A20-A218-E105-F01F19E83291}"/>
              </a:ext>
            </a:extLst>
          </p:cNvPr>
          <p:cNvSpPr txBox="1"/>
          <p:nvPr/>
        </p:nvSpPr>
        <p:spPr>
          <a:xfrm>
            <a:off x="1918510" y="4182349"/>
            <a:ext cx="41316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VLM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67803EC-9115-8BB7-1C02-DCFF6E85C506}"/>
              </a:ext>
            </a:extLst>
          </p:cNvPr>
          <p:cNvSpPr txBox="1"/>
          <p:nvPr/>
        </p:nvSpPr>
        <p:spPr>
          <a:xfrm>
            <a:off x="1869675" y="3045499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organisation propriétaire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1F4B579-0AF1-4781-4D19-E867B775B70E}"/>
              </a:ext>
            </a:extLst>
          </p:cNvPr>
          <p:cNvSpPr txBox="1"/>
          <p:nvPr/>
        </p:nvSpPr>
        <p:spPr>
          <a:xfrm>
            <a:off x="1886793" y="3358435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fr.health.samu78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57236F6-FB2F-5D3B-3610-3C6B73D4593D}"/>
              </a:ext>
            </a:extLst>
          </p:cNvPr>
          <p:cNvSpPr txBox="1"/>
          <p:nvPr/>
        </p:nvSpPr>
        <p:spPr>
          <a:xfrm>
            <a:off x="1918507" y="4581686"/>
            <a:ext cx="22679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Nom de la ressource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262C0567-6683-85B3-B5D6-552E70E5205F}"/>
              </a:ext>
            </a:extLst>
          </p:cNvPr>
          <p:cNvSpPr txBox="1"/>
          <p:nvPr/>
        </p:nvSpPr>
        <p:spPr>
          <a:xfrm>
            <a:off x="1918510" y="4884652"/>
            <a:ext cx="3155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VLM78-E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DCA51D5-4D02-3AD6-C4DB-778C28A8082D}"/>
              </a:ext>
            </a:extLst>
          </p:cNvPr>
          <p:cNvSpPr txBox="1"/>
          <p:nvPr/>
        </p:nvSpPr>
        <p:spPr>
          <a:xfrm>
            <a:off x="7245891" y="3192456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Equipe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95C8C573-EF35-57A8-CD97-3571AA0FF17A}"/>
              </a:ext>
            </a:extLst>
          </p:cNvPr>
          <p:cNvSpPr txBox="1"/>
          <p:nvPr/>
        </p:nvSpPr>
        <p:spPr>
          <a:xfrm>
            <a:off x="7245892" y="3482678"/>
            <a:ext cx="40952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Type : MED</a:t>
            </a:r>
          </a:p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Nom : Equipe 3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1024E81E-DD8B-34CC-63D4-CFAD4E380A59}"/>
              </a:ext>
            </a:extLst>
          </p:cNvPr>
          <p:cNvSpPr txBox="1"/>
          <p:nvPr/>
        </p:nvSpPr>
        <p:spPr>
          <a:xfrm>
            <a:off x="7245891" y="4111454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Contact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E1F98716-4565-60CC-42AA-14745D50DEBE}"/>
              </a:ext>
            </a:extLst>
          </p:cNvPr>
          <p:cNvSpPr txBox="1"/>
          <p:nvPr/>
        </p:nvSpPr>
        <p:spPr>
          <a:xfrm>
            <a:off x="7245892" y="4401676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+33612345678</a:t>
            </a:r>
            <a:endParaRPr lang="fr-FR" sz="1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604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5C5E3F-402C-E877-5F33-06A916A64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31" y="2285599"/>
            <a:ext cx="8662405" cy="146278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fr-FR" dirty="0"/>
              <a:t>Cas de test : </a:t>
            </a:r>
            <a:br>
              <a:rPr lang="fr-FR" dirty="0"/>
            </a:br>
            <a:r>
              <a:rPr lang="fr-FR" dirty="0"/>
              <a:t>			Didier MOREL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6851C2-FCF9-A10F-B609-B20EB79D11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Hub Santé</a:t>
            </a:r>
          </a:p>
        </p:txBody>
      </p:sp>
    </p:spTree>
    <p:extLst>
      <p:ext uri="{BB962C8B-B14F-4D97-AF65-F5344CB8AC3E}">
        <p14:creationId xmlns:p14="http://schemas.microsoft.com/office/powerpoint/2010/main" val="32091108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chemeClr val="accent1">
                    <a:lumMod val="75000"/>
                  </a:schemeClr>
                </a:solidFill>
              </a:rPr>
              <a:t>2024-01-18</a:t>
            </a: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Statut MAJ</a:t>
            </a:r>
            <a:r>
              <a:rPr lang="fr-FR" sz="1600" b="1">
                <a:solidFill>
                  <a:schemeClr val="accent1">
                    <a:lumMod val="75000"/>
                  </a:schemeClr>
                </a:solidFill>
              </a:rPr>
              <a:t> 18:26</a:t>
            </a: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Le SMUR 78 quitte la base.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Partage ressources du : </a:t>
            </a:r>
            <a:r>
              <a:rPr lang="fr-FR"/>
              <a:t>78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A325F6-CFD5-5FA8-9273-ED5224ED109C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À : </a:t>
            </a:r>
            <a:r>
              <a:rPr lang="fr-FR"/>
              <a:t>SAMU 95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A283D78-C8F4-7509-FCDC-071CF2D323FA}"/>
              </a:ext>
            </a:extLst>
          </p:cNvPr>
          <p:cNvSpPr txBox="1"/>
          <p:nvPr/>
        </p:nvSpPr>
        <p:spPr>
          <a:xfrm>
            <a:off x="9596761" y="1541980"/>
            <a:ext cx="2213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Prise en charge : </a:t>
            </a:r>
            <a:r>
              <a:rPr lang="fr-FR"/>
              <a:t>N/A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196A922-BC4B-9A46-FFE7-8F2123EA1D17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04 – </a:t>
            </a:r>
            <a:r>
              <a:rPr lang="fr-FR" sz="2400" b="1">
                <a:solidFill>
                  <a:srgbClr val="155891"/>
                </a:solidFill>
              </a:rPr>
              <a:t>Lola HALIMI - </a:t>
            </a:r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MAJ Statut vecteur - RS-SR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A6765DE-2216-BA5F-6356-2C8E8FDAB0C6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fr.health.samu950.DRFR159502401800159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3F1E625-AFB4-9F6F-3380-0A0D5D2DA058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ressource partagé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1B0A3B8-9D15-4C72-8C78-80989D3E38CC}"/>
              </a:ext>
            </a:extLst>
          </p:cNvPr>
          <p:cNvSpPr txBox="1"/>
          <p:nvPr/>
        </p:nvSpPr>
        <p:spPr>
          <a:xfrm>
            <a:off x="7245891" y="2273458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Statut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A9FB63-A783-B471-7B6B-7B32C149CEED}"/>
              </a:ext>
            </a:extLst>
          </p:cNvPr>
          <p:cNvSpPr txBox="1"/>
          <p:nvPr/>
        </p:nvSpPr>
        <p:spPr>
          <a:xfrm>
            <a:off x="1886793" y="2586106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fr.health.samu780.resource.SMUR78-E</a:t>
            </a:r>
          </a:p>
        </p:txBody>
      </p:sp>
      <p:cxnSp>
        <p:nvCxnSpPr>
          <p:cNvPr id="2" name="Connecteur : en angle 1">
            <a:extLst>
              <a:ext uri="{FF2B5EF4-FFF2-40B4-BE49-F238E27FC236}">
                <a16:creationId xmlns:a16="http://schemas.microsoft.com/office/drawing/2014/main" id="{ADF6027C-ABCE-E6ED-FA7F-4DFA3DFF427D}"/>
              </a:ext>
            </a:extLst>
          </p:cNvPr>
          <p:cNvCxnSpPr>
            <a:cxnSpLocks/>
            <a:stCxn id="8" idx="1"/>
            <a:endCxn id="10" idx="1"/>
          </p:cNvCxnSpPr>
          <p:nvPr/>
        </p:nvCxnSpPr>
        <p:spPr>
          <a:xfrm rot="10800000" flipH="1" flipV="1">
            <a:off x="9189170" y="303182"/>
            <a:ext cx="221160" cy="556184"/>
          </a:xfrm>
          <a:prstGeom prst="bentConnector3">
            <a:avLst>
              <a:gd name="adj1" fmla="val -103364"/>
            </a:avLst>
          </a:prstGeom>
          <a:ln>
            <a:solidFill>
              <a:srgbClr val="1558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866B3026-C8C9-F220-335D-5815D71C97B2}"/>
              </a:ext>
            </a:extLst>
          </p:cNvPr>
          <p:cNvSpPr txBox="1"/>
          <p:nvPr/>
        </p:nvSpPr>
        <p:spPr>
          <a:xfrm>
            <a:off x="9410330" y="694077"/>
            <a:ext cx="2684766" cy="330577"/>
          </a:xfrm>
          <a:prstGeom prst="roundRect">
            <a:avLst>
              <a:gd name="adj" fmla="val 28254"/>
            </a:avLst>
          </a:prstGeom>
          <a:noFill/>
        </p:spPr>
        <p:txBody>
          <a:bodyPr wrap="square">
            <a:spAutoFit/>
          </a:bodyPr>
          <a:lstStyle/>
          <a:p>
            <a:r>
              <a:rPr lang="fr-FR" sz="1200">
                <a:solidFill>
                  <a:srgbClr val="D20050"/>
                </a:solidFill>
              </a:rPr>
              <a:t>fr.health.samu780.resource.SMUR78-E</a:t>
            </a:r>
          </a:p>
        </p:txBody>
      </p:sp>
      <p:pic>
        <p:nvPicPr>
          <p:cNvPr id="33" name="Graphique 32">
            <a:extLst>
              <a:ext uri="{FF2B5EF4-FFF2-40B4-BE49-F238E27FC236}">
                <a16:creationId xmlns:a16="http://schemas.microsoft.com/office/drawing/2014/main" id="{5D4E60C2-EFA2-D883-98A7-93E6A3BE0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20298" y="539790"/>
            <a:ext cx="256264" cy="256264"/>
          </a:xfrm>
          <a:prstGeom prst="rect">
            <a:avLst/>
          </a:prstGeom>
        </p:spPr>
      </p:pic>
      <p:sp>
        <p:nvSpPr>
          <p:cNvPr id="37" name="ZoneTexte 36">
            <a:extLst>
              <a:ext uri="{FF2B5EF4-FFF2-40B4-BE49-F238E27FC236}">
                <a16:creationId xmlns:a16="http://schemas.microsoft.com/office/drawing/2014/main" id="{13BEF276-0E4F-429F-A609-F9540DA8F535}"/>
              </a:ext>
            </a:extLst>
          </p:cNvPr>
          <p:cNvSpPr txBox="1"/>
          <p:nvPr/>
        </p:nvSpPr>
        <p:spPr>
          <a:xfrm>
            <a:off x="7245892" y="2563680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2F5597"/>
                </a:solidFill>
                <a:effectLst/>
                <a:latin typeface="Calibri" panose="020F0502020204030204" pitchFamily="34" charset="0"/>
              </a:rPr>
              <a:t>18:26</a:t>
            </a:r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-</a:t>
            </a:r>
            <a:r>
              <a:rPr lang="fr-FR" sz="14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DEPART (indisponible)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7420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5C5E3F-402C-E877-5F33-06A916A64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31" y="2285599"/>
            <a:ext cx="8662405" cy="146278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fr-FR" dirty="0"/>
              <a:t>Cas de test : </a:t>
            </a:r>
            <a:br>
              <a:rPr lang="fr-FR" dirty="0"/>
            </a:br>
            <a:r>
              <a:rPr lang="fr-FR" dirty="0"/>
              <a:t>			Monsieur X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6851C2-FCF9-A10F-B609-B20EB79D11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Hub Santé</a:t>
            </a:r>
          </a:p>
        </p:txBody>
      </p:sp>
    </p:spTree>
    <p:extLst>
      <p:ext uri="{BB962C8B-B14F-4D97-AF65-F5344CB8AC3E}">
        <p14:creationId xmlns:p14="http://schemas.microsoft.com/office/powerpoint/2010/main" val="25331743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0F3F68"/>
                </a:solidFill>
              </a:rPr>
              <a:t>Réception appel : </a:t>
            </a:r>
            <a:r>
              <a:rPr lang="fr-FR">
                <a:solidFill>
                  <a:schemeClr val="bg2">
                    <a:lumMod val="10000"/>
                  </a:schemeClr>
                </a:solidFill>
              </a:rPr>
              <a:t>09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5500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00 - Monsieur X - Périmètre fonctionnel du cas de test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8" y="769166"/>
            <a:ext cx="8538981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tabLst>
                <a:tab pos="1162050" algn="l"/>
              </a:tabLst>
            </a:pPr>
            <a:r>
              <a:rPr lang="fr-FR" sz="1400" b="1" dirty="0">
                <a:solidFill>
                  <a:schemeClr val="bg2">
                    <a:lumMod val="10000"/>
                  </a:schemeClr>
                </a:solidFill>
              </a:rPr>
              <a:t>Cas d’usage</a:t>
            </a:r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: 	Partage de dossier simple</a:t>
            </a:r>
          </a:p>
          <a:p>
            <a:pPr>
              <a:tabLst>
                <a:tab pos="1162050" algn="l"/>
              </a:tabLst>
            </a:pPr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	</a:t>
            </a:r>
          </a:p>
          <a:p>
            <a:endParaRPr lang="fr-FR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ZoneTexte 42">
            <a:extLst>
              <a:ext uri="{FF2B5EF4-FFF2-40B4-BE49-F238E27FC236}">
                <a16:creationId xmlns:a16="http://schemas.microsoft.com/office/drawing/2014/main" id="{C8373AD2-9B29-746C-8912-1C1B5ECF4405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0F3F68"/>
                </a:solidFill>
              </a:rPr>
              <a:t>Partage avec : </a:t>
            </a:r>
            <a:r>
              <a:rPr lang="fr-FR">
                <a:solidFill>
                  <a:schemeClr val="bg2">
                    <a:lumMod val="10000"/>
                  </a:schemeClr>
                </a:solidFill>
              </a:rPr>
              <a:t>SAMU 31</a:t>
            </a:r>
          </a:p>
        </p:txBody>
      </p:sp>
      <p:sp>
        <p:nvSpPr>
          <p:cNvPr id="152" name="ZoneTexte 151">
            <a:extLst>
              <a:ext uri="{FF2B5EF4-FFF2-40B4-BE49-F238E27FC236}">
                <a16:creationId xmlns:a16="http://schemas.microsoft.com/office/drawing/2014/main" id="{26238ED3-40E7-CA3E-C0C7-646AAEE4C807}"/>
              </a:ext>
            </a:extLst>
          </p:cNvPr>
          <p:cNvSpPr txBox="1"/>
          <p:nvPr/>
        </p:nvSpPr>
        <p:spPr>
          <a:xfrm>
            <a:off x="5154132" y="2393243"/>
            <a:ext cx="63728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RS-EDA - </a:t>
            </a:r>
            <a:r>
              <a:rPr lang="fr-FR" sz="1400" b="1" dirty="0">
                <a:solidFill>
                  <a:schemeClr val="bg2">
                    <a:lumMod val="10000"/>
                  </a:schemeClr>
                </a:solidFill>
              </a:rPr>
              <a:t>01</a:t>
            </a:r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. Appel reçu par le SAMU 09 : partage au 31</a:t>
            </a:r>
          </a:p>
        </p:txBody>
      </p:sp>
      <p:sp>
        <p:nvSpPr>
          <p:cNvPr id="153" name="ZoneTexte 152">
            <a:extLst>
              <a:ext uri="{FF2B5EF4-FFF2-40B4-BE49-F238E27FC236}">
                <a16:creationId xmlns:a16="http://schemas.microsoft.com/office/drawing/2014/main" id="{C456D07D-421F-0AD5-EAFD-FA4236055760}"/>
              </a:ext>
            </a:extLst>
          </p:cNvPr>
          <p:cNvSpPr txBox="1"/>
          <p:nvPr/>
        </p:nvSpPr>
        <p:spPr>
          <a:xfrm>
            <a:off x="2272208" y="2362465"/>
            <a:ext cx="23759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>
                <a:solidFill>
                  <a:schemeClr val="bg2">
                    <a:lumMod val="10000"/>
                  </a:schemeClr>
                </a:solidFill>
              </a:rPr>
              <a:t>Partage dossier simple</a:t>
            </a:r>
          </a:p>
        </p:txBody>
      </p:sp>
      <p:sp>
        <p:nvSpPr>
          <p:cNvPr id="155" name="ZoneTexte 154">
            <a:extLst>
              <a:ext uri="{FF2B5EF4-FFF2-40B4-BE49-F238E27FC236}">
                <a16:creationId xmlns:a16="http://schemas.microsoft.com/office/drawing/2014/main" id="{84D095D5-831D-374C-FD5A-3388FD8A0E46}"/>
              </a:ext>
            </a:extLst>
          </p:cNvPr>
          <p:cNvSpPr txBox="1"/>
          <p:nvPr/>
        </p:nvSpPr>
        <p:spPr>
          <a:xfrm>
            <a:off x="5154132" y="3169447"/>
            <a:ext cx="63728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RS-EDA-MAJ - </a:t>
            </a:r>
            <a:r>
              <a:rPr lang="fr-FR" sz="1400" b="1" dirty="0">
                <a:solidFill>
                  <a:schemeClr val="bg2">
                    <a:lumMod val="10000"/>
                  </a:schemeClr>
                </a:solidFill>
              </a:rPr>
              <a:t>02a</a:t>
            </a:r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. Régulation médicale : mise à jour des notes médicales</a:t>
            </a:r>
          </a:p>
          <a:p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RS-EDA-MAJ - </a:t>
            </a:r>
            <a:r>
              <a:rPr lang="fr-FR" sz="1400" b="1" dirty="0">
                <a:solidFill>
                  <a:schemeClr val="bg2">
                    <a:lumMod val="10000"/>
                  </a:schemeClr>
                </a:solidFill>
              </a:rPr>
              <a:t>02b</a:t>
            </a:r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. Régulation médicale : ajout décision</a:t>
            </a:r>
          </a:p>
        </p:txBody>
      </p:sp>
      <p:sp>
        <p:nvSpPr>
          <p:cNvPr id="156" name="ZoneTexte 155">
            <a:extLst>
              <a:ext uri="{FF2B5EF4-FFF2-40B4-BE49-F238E27FC236}">
                <a16:creationId xmlns:a16="http://schemas.microsoft.com/office/drawing/2014/main" id="{E5661A2D-A5A0-1894-BE48-ADF3E36E7B27}"/>
              </a:ext>
            </a:extLst>
          </p:cNvPr>
          <p:cNvSpPr txBox="1"/>
          <p:nvPr/>
        </p:nvSpPr>
        <p:spPr>
          <a:xfrm>
            <a:off x="3225089" y="3138669"/>
            <a:ext cx="2070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>
                <a:solidFill>
                  <a:schemeClr val="bg2">
                    <a:lumMod val="10000"/>
                  </a:schemeClr>
                </a:solidFill>
              </a:rPr>
              <a:t>MAJ dossier</a:t>
            </a:r>
            <a:endParaRPr lang="fr-FR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62" name="Google Shape;529;p47">
            <a:extLst>
              <a:ext uri="{FF2B5EF4-FFF2-40B4-BE49-F238E27FC236}">
                <a16:creationId xmlns:a16="http://schemas.microsoft.com/office/drawing/2014/main" id="{CC333912-5262-AA65-641C-7F3B91B9217C}"/>
              </a:ext>
            </a:extLst>
          </p:cNvPr>
          <p:cNvSpPr/>
          <p:nvPr/>
        </p:nvSpPr>
        <p:spPr>
          <a:xfrm>
            <a:off x="1804208" y="2382278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01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3" name="Google Shape;529;p47">
            <a:extLst>
              <a:ext uri="{FF2B5EF4-FFF2-40B4-BE49-F238E27FC236}">
                <a16:creationId xmlns:a16="http://schemas.microsoft.com/office/drawing/2014/main" id="{A378ED2F-1A8E-1D3E-9DF9-EF935A0D50E2}"/>
              </a:ext>
            </a:extLst>
          </p:cNvPr>
          <p:cNvSpPr/>
          <p:nvPr/>
        </p:nvSpPr>
        <p:spPr>
          <a:xfrm>
            <a:off x="2742324" y="3158482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D99A76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02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72" name="Connecteur : en angle 171">
            <a:extLst>
              <a:ext uri="{FF2B5EF4-FFF2-40B4-BE49-F238E27FC236}">
                <a16:creationId xmlns:a16="http://schemas.microsoft.com/office/drawing/2014/main" id="{F543637A-A63B-7E63-8AA2-E35D2E612D9A}"/>
              </a:ext>
            </a:extLst>
          </p:cNvPr>
          <p:cNvCxnSpPr>
            <a:cxnSpLocks/>
            <a:stCxn id="162" idx="1"/>
            <a:endCxn id="163" idx="2"/>
          </p:cNvCxnSpPr>
          <p:nvPr/>
        </p:nvCxnSpPr>
        <p:spPr>
          <a:xfrm rot="16200000" flipH="1">
            <a:off x="2084591" y="2665602"/>
            <a:ext cx="611351" cy="704116"/>
          </a:xfrm>
          <a:prstGeom prst="bentConnector2">
            <a:avLst/>
          </a:prstGeom>
          <a:ln>
            <a:solidFill>
              <a:srgbClr val="D99A76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5DFDE13F-9627-8458-85FD-E1C74003E037}"/>
              </a:ext>
            </a:extLst>
          </p:cNvPr>
          <p:cNvSpPr txBox="1"/>
          <p:nvPr/>
        </p:nvSpPr>
        <p:spPr>
          <a:xfrm>
            <a:off x="3277619" y="3898458"/>
            <a:ext cx="2070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>
                <a:solidFill>
                  <a:schemeClr val="bg2">
                    <a:lumMod val="10000"/>
                  </a:schemeClr>
                </a:solidFill>
              </a:rPr>
              <a:t>MAJ ressources</a:t>
            </a:r>
            <a:endParaRPr lang="fr-FR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9CADB14-D8CD-E448-8D9F-586048CFEAEA}"/>
              </a:ext>
            </a:extLst>
          </p:cNvPr>
          <p:cNvSpPr txBox="1"/>
          <p:nvPr/>
        </p:nvSpPr>
        <p:spPr>
          <a:xfrm>
            <a:off x="5154132" y="3929236"/>
            <a:ext cx="63728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RS-RI - </a:t>
            </a:r>
            <a:r>
              <a:rPr lang="fr-FR" sz="1400" b="1">
                <a:solidFill>
                  <a:schemeClr val="bg2">
                    <a:lumMod val="10000"/>
                  </a:schemeClr>
                </a:solidFill>
              </a:rPr>
              <a:t>03</a:t>
            </a: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. Engagement ambulance privée</a:t>
            </a:r>
          </a:p>
        </p:txBody>
      </p:sp>
      <p:sp>
        <p:nvSpPr>
          <p:cNvPr id="15" name="Google Shape;529;p47">
            <a:extLst>
              <a:ext uri="{FF2B5EF4-FFF2-40B4-BE49-F238E27FC236}">
                <a16:creationId xmlns:a16="http://schemas.microsoft.com/office/drawing/2014/main" id="{99FA00D5-CB87-B88F-D6F1-D1362AE832CE}"/>
              </a:ext>
            </a:extLst>
          </p:cNvPr>
          <p:cNvSpPr/>
          <p:nvPr/>
        </p:nvSpPr>
        <p:spPr>
          <a:xfrm>
            <a:off x="2706742" y="3918271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D99A76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03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7" name="Connecteur : en angle 16">
            <a:extLst>
              <a:ext uri="{FF2B5EF4-FFF2-40B4-BE49-F238E27FC236}">
                <a16:creationId xmlns:a16="http://schemas.microsoft.com/office/drawing/2014/main" id="{2CE673CD-541F-A73A-11CD-0E7077A73981}"/>
              </a:ext>
            </a:extLst>
          </p:cNvPr>
          <p:cNvCxnSpPr>
            <a:cxnSpLocks/>
            <a:endCxn id="15" idx="2"/>
          </p:cNvCxnSpPr>
          <p:nvPr/>
        </p:nvCxnSpPr>
        <p:spPr>
          <a:xfrm rot="16200000" flipH="1">
            <a:off x="1863783" y="3240166"/>
            <a:ext cx="1017384" cy="668534"/>
          </a:xfrm>
          <a:prstGeom prst="bentConnector2">
            <a:avLst/>
          </a:prstGeom>
          <a:ln>
            <a:solidFill>
              <a:srgbClr val="D99A76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>
            <a:extLst>
              <a:ext uri="{FF2B5EF4-FFF2-40B4-BE49-F238E27FC236}">
                <a16:creationId xmlns:a16="http://schemas.microsoft.com/office/drawing/2014/main" id="{9C30E0C0-56E3-7C82-FBB2-AB4260495C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0" y="1989704"/>
            <a:ext cx="1353233" cy="421713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908715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2024-03-03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Réception appel 15:00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Création dossier 15:00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930DE912-5708-C1F2-25F2-50489A555AE1}"/>
              </a:ext>
            </a:extLst>
          </p:cNvPr>
          <p:cNvGrpSpPr/>
          <p:nvPr/>
        </p:nvGrpSpPr>
        <p:grpSpPr>
          <a:xfrm>
            <a:off x="7302345" y="5593069"/>
            <a:ext cx="3967458" cy="1006858"/>
            <a:chOff x="7302345" y="5377914"/>
            <a:chExt cx="3967458" cy="1006858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31BEEEAC-FF5B-EEBE-CD68-CA5B7541775B}"/>
                </a:ext>
              </a:extLst>
            </p:cNvPr>
            <p:cNvSpPr txBox="1"/>
            <p:nvPr/>
          </p:nvSpPr>
          <p:spPr>
            <a:xfrm>
              <a:off x="7302345" y="5646108"/>
              <a:ext cx="396745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1 - </a:t>
              </a:r>
              <a:r>
                <a:rPr lang="fr-FR" sz="1400">
                  <a:solidFill>
                    <a:srgbClr val="2F5597"/>
                  </a:solidFill>
                </a:rPr>
                <a:t>15:08</a:t>
              </a:r>
            </a:p>
            <a:p>
              <a:r>
                <a:rPr lang="fr-FR" sz="1400"/>
                <a:t>Confusion, étourdissements, s’exprime difficilement.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C66EA66A-2A22-ADDE-90DE-3AA1DFCD9196}"/>
                </a:ext>
              </a:extLst>
            </p:cNvPr>
            <p:cNvSpPr txBox="1"/>
            <p:nvPr/>
          </p:nvSpPr>
          <p:spPr>
            <a:xfrm>
              <a:off x="7302345" y="5377914"/>
              <a:ext cx="1797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Notes ARM : </a:t>
              </a:r>
            </a:p>
          </p:txBody>
        </p:sp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0F3F68"/>
                </a:solidFill>
              </a:rPr>
              <a:t>Réception appel : </a:t>
            </a:r>
            <a:r>
              <a:rPr lang="fr-FR">
                <a:solidFill>
                  <a:schemeClr val="tx1">
                    <a:lumMod val="85000"/>
                    <a:lumOff val="15000"/>
                  </a:schemeClr>
                </a:solidFill>
              </a:rPr>
              <a:t>09</a:t>
            </a:r>
          </a:p>
        </p:txBody>
      </p: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73240CC6-9549-28D1-1E65-97B1E87D96C9}"/>
              </a:ext>
            </a:extLst>
          </p:cNvPr>
          <p:cNvGrpSpPr/>
          <p:nvPr/>
        </p:nvGrpSpPr>
        <p:grpSpPr>
          <a:xfrm>
            <a:off x="1914063" y="2054364"/>
            <a:ext cx="3967458" cy="1870342"/>
            <a:chOff x="1914063" y="2054364"/>
            <a:chExt cx="3967458" cy="1870342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7AF0BC66-3B51-86AC-87A5-35166888512E}"/>
                </a:ext>
              </a:extLst>
            </p:cNvPr>
            <p:cNvSpPr txBox="1"/>
            <p:nvPr/>
          </p:nvSpPr>
          <p:spPr>
            <a:xfrm>
              <a:off x="1914063" y="2054364"/>
              <a:ext cx="361656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Localisation de l'affaire/dossier</a:t>
              </a:r>
              <a:r>
                <a:rPr lang="fr-FR">
                  <a:solidFill>
                    <a:srgbClr val="155891"/>
                  </a:solidFill>
                </a:rPr>
                <a:t> </a:t>
              </a: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E087CADB-8000-2828-E43D-D9CA78B23D38}"/>
                </a:ext>
              </a:extLst>
            </p:cNvPr>
            <p:cNvSpPr txBox="1"/>
            <p:nvPr/>
          </p:nvSpPr>
          <p:spPr>
            <a:xfrm>
              <a:off x="1914063" y="2324268"/>
              <a:ext cx="3967458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b="0" i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Google Sans"/>
                </a:rPr>
                <a:t>Le gite du Moulin</a:t>
              </a:r>
            </a:p>
            <a:p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Rue principale</a:t>
              </a:r>
            </a:p>
            <a:p>
              <a:r>
                <a:rPr lang="fr-FR" sz="1400" b="0" i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Google Sans"/>
                </a:rPr>
                <a:t>09140 Aulus-les-Bains (</a:t>
              </a:r>
              <a:r>
                <a:rPr lang="fr-FR" sz="1400" b="0" i="0">
                  <a:solidFill>
                    <a:srgbClr val="040C28"/>
                  </a:solidFill>
                  <a:effectLst/>
                  <a:latin typeface="Google Sans"/>
                </a:rPr>
                <a:t>09029)</a:t>
              </a:r>
              <a:endParaRPr lang="fr-FR" sz="1400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Google Sans"/>
              </a:endParaRPr>
            </a:p>
            <a:p>
              <a:pPr algn="l" fontAlgn="base"/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tel du lieu : </a:t>
              </a:r>
              <a:r>
                <a:rPr lang="fr-FR" sz="1400">
                  <a:solidFill>
                    <a:schemeClr val="bg2">
                      <a:lumMod val="25000"/>
                    </a:schemeClr>
                  </a:solidFill>
                </a:rPr>
                <a:t>+33561964589</a:t>
              </a:r>
            </a:p>
            <a:p>
              <a:pPr fontAlgn="base"/>
              <a:r>
                <a:rPr lang="fr-FR" sz="1400" b="1" u="sng">
                  <a:solidFill>
                    <a:srgbClr val="155891"/>
                  </a:solidFill>
                </a:rPr>
                <a:t>Note lieu: </a:t>
              </a:r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maison avec la porte verte, 100 m après le lavoir</a:t>
              </a:r>
            </a:p>
            <a:p>
              <a:pPr algn="l" fontAlgn="base"/>
              <a:endParaRPr lang="fr-FR" sz="1400" b="0" i="0">
                <a:solidFill>
                  <a:srgbClr val="F254D4"/>
                </a:solidFill>
                <a:effectLst/>
                <a:latin typeface="Google Sans"/>
              </a:endParaRPr>
            </a:p>
          </p:txBody>
        </p:sp>
      </p:grp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01 – Monsieur X - Partage de dossier simple - RS-EDA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8" y="769166"/>
            <a:ext cx="8538981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fr-FR" sz="1400" b="1">
                <a:solidFill>
                  <a:schemeClr val="tx1">
                    <a:lumMod val="85000"/>
                    <a:lumOff val="15000"/>
                  </a:schemeClr>
                </a:solidFill>
              </a:rPr>
              <a:t>Contexte </a:t>
            </a:r>
            <a:r>
              <a:rPr lang="fr-FR" sz="1400">
                <a:solidFill>
                  <a:schemeClr val="tx1">
                    <a:lumMod val="85000"/>
                    <a:lumOff val="15000"/>
                  </a:schemeClr>
                </a:solidFill>
              </a:rPr>
              <a:t>: Appel reçu par le SAMU 09 et dossier partagé au SAMU 31 pour information</a:t>
            </a:r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19A675BE-B95F-311A-A362-A7BF13E177E1}"/>
              </a:ext>
            </a:extLst>
          </p:cNvPr>
          <p:cNvGrpSpPr/>
          <p:nvPr/>
        </p:nvGrpSpPr>
        <p:grpSpPr>
          <a:xfrm>
            <a:off x="7302345" y="3964767"/>
            <a:ext cx="1390165" cy="585016"/>
            <a:chOff x="7302345" y="3964767"/>
            <a:chExt cx="1390165" cy="585016"/>
          </a:xfrm>
        </p:grpSpPr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51DE4730-AEC7-B9F2-150D-7E54FD98EEAA}"/>
                </a:ext>
              </a:extLst>
            </p:cNvPr>
            <p:cNvSpPr txBox="1"/>
            <p:nvPr/>
          </p:nvSpPr>
          <p:spPr>
            <a:xfrm>
              <a:off x="7302345" y="4242006"/>
              <a:ext cx="139016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P1</a:t>
              </a: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A18E846F-D60B-CE35-4ABB-90BED28C9C9C}"/>
                </a:ext>
              </a:extLst>
            </p:cNvPr>
            <p:cNvSpPr txBox="1"/>
            <p:nvPr/>
          </p:nvSpPr>
          <p:spPr>
            <a:xfrm>
              <a:off x="7302345" y="3964767"/>
              <a:ext cx="11337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Priorité</a:t>
              </a:r>
            </a:p>
          </p:txBody>
        </p:sp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F861AD5F-1AE0-7C9C-2E56-004432798A24}"/>
              </a:ext>
            </a:extLst>
          </p:cNvPr>
          <p:cNvGrpSpPr/>
          <p:nvPr/>
        </p:nvGrpSpPr>
        <p:grpSpPr>
          <a:xfrm>
            <a:off x="1914063" y="4891848"/>
            <a:ext cx="4131673" cy="793912"/>
            <a:chOff x="1914063" y="4708966"/>
            <a:chExt cx="4131673" cy="793912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3C0739CC-09FE-1213-82F8-5F0D978AD74F}"/>
                </a:ext>
              </a:extLst>
            </p:cNvPr>
            <p:cNvSpPr txBox="1"/>
            <p:nvPr/>
          </p:nvSpPr>
          <p:spPr>
            <a:xfrm>
              <a:off x="1914063" y="4979658"/>
              <a:ext cx="413167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C02.05.00  -Atteinte aux personnes ; Pathologie / maladie</a:t>
              </a: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19843346-6463-35B6-6E89-07237E47D36E}"/>
                </a:ext>
              </a:extLst>
            </p:cNvPr>
            <p:cNvSpPr txBox="1"/>
            <p:nvPr/>
          </p:nvSpPr>
          <p:spPr>
            <a:xfrm>
              <a:off x="1914063" y="4708966"/>
              <a:ext cx="15756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Nature de fait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79559CC1-A90F-2C05-8A3A-11734A2A3E00}"/>
              </a:ext>
            </a:extLst>
          </p:cNvPr>
          <p:cNvGrpSpPr/>
          <p:nvPr/>
        </p:nvGrpSpPr>
        <p:grpSpPr>
          <a:xfrm>
            <a:off x="1931181" y="3672188"/>
            <a:ext cx="2318091" cy="1033071"/>
            <a:chOff x="1931181" y="3494388"/>
            <a:chExt cx="2318091" cy="1033071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DA0552FF-77E0-42B5-717A-10C50C49E9B0}"/>
                </a:ext>
              </a:extLst>
            </p:cNvPr>
            <p:cNvSpPr txBox="1"/>
            <p:nvPr/>
          </p:nvSpPr>
          <p:spPr>
            <a:xfrm>
              <a:off x="1931184" y="3788795"/>
              <a:ext cx="231808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L04.12.00 - Lieu accueillant du public ; Hébergement touristique</a:t>
              </a:r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50F42B74-C80C-021D-80FD-1663675A19E1}"/>
                </a:ext>
              </a:extLst>
            </p:cNvPr>
            <p:cNvSpPr txBox="1"/>
            <p:nvPr/>
          </p:nvSpPr>
          <p:spPr>
            <a:xfrm>
              <a:off x="1931181" y="3494388"/>
              <a:ext cx="14867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Type de lieu</a:t>
              </a:r>
            </a:p>
          </p:txBody>
        </p:sp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06FFD2F2-499D-82E3-02CA-E7F8B898C26F}"/>
              </a:ext>
            </a:extLst>
          </p:cNvPr>
          <p:cNvGrpSpPr/>
          <p:nvPr/>
        </p:nvGrpSpPr>
        <p:grpSpPr>
          <a:xfrm>
            <a:off x="1914063" y="5729107"/>
            <a:ext cx="4095208" cy="587241"/>
            <a:chOff x="1914063" y="5686075"/>
            <a:chExt cx="4095208" cy="587241"/>
          </a:xfrm>
        </p:grpSpPr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121C22C7-2D5E-FD4A-4F69-BB8F0F9AE5F8}"/>
                </a:ext>
              </a:extLst>
            </p:cNvPr>
            <p:cNvSpPr txBox="1"/>
            <p:nvPr/>
          </p:nvSpPr>
          <p:spPr>
            <a:xfrm>
              <a:off x="1914063" y="5965539"/>
              <a:ext cx="40952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b="0" i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M03.08 - Signes d’AVC</a:t>
              </a:r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EFDF08D0-6804-D293-1508-B9F04F1587A8}"/>
                </a:ext>
              </a:extLst>
            </p:cNvPr>
            <p:cNvSpPr txBox="1"/>
            <p:nvPr/>
          </p:nvSpPr>
          <p:spPr>
            <a:xfrm>
              <a:off x="1914063" y="5686075"/>
              <a:ext cx="1797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Motif de recours</a:t>
              </a:r>
            </a:p>
          </p:txBody>
        </p:sp>
      </p:grp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69984631-67DC-76D4-A8EC-4B6D5B326F38}"/>
              </a:ext>
            </a:extLst>
          </p:cNvPr>
          <p:cNvGrpSpPr/>
          <p:nvPr/>
        </p:nvGrpSpPr>
        <p:grpSpPr>
          <a:xfrm>
            <a:off x="7302345" y="3119857"/>
            <a:ext cx="3967457" cy="805782"/>
            <a:chOff x="7302345" y="3119857"/>
            <a:chExt cx="3967457" cy="805782"/>
          </a:xfrm>
        </p:grpSpPr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DFB0522B-D9E1-6E3D-663D-792EA28283B0}"/>
                </a:ext>
              </a:extLst>
            </p:cNvPr>
            <p:cNvSpPr txBox="1"/>
            <p:nvPr/>
          </p:nvSpPr>
          <p:spPr>
            <a:xfrm>
              <a:off x="7302345" y="3402419"/>
              <a:ext cx="396745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environ 80 ans, DDN inconnue, sexe non communiqué, identité non connue</a:t>
              </a:r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8E9DEA88-69FA-7D8F-C79C-0B850334D9B0}"/>
                </a:ext>
              </a:extLst>
            </p:cNvPr>
            <p:cNvSpPr txBox="1"/>
            <p:nvPr/>
          </p:nvSpPr>
          <p:spPr>
            <a:xfrm>
              <a:off x="7302345" y="3119857"/>
              <a:ext cx="29247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P</a:t>
              </a:r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atient 1</a:t>
              </a:r>
              <a:endParaRPr lang="fr-FR">
                <a:solidFill>
                  <a:srgbClr val="155891"/>
                </a:solidFill>
              </a:endParaRPr>
            </a:p>
          </p:txBody>
        </p:sp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4ED068CE-4BCA-A581-C2F1-121B74A3438C}"/>
              </a:ext>
            </a:extLst>
          </p:cNvPr>
          <p:cNvGrpSpPr/>
          <p:nvPr/>
        </p:nvGrpSpPr>
        <p:grpSpPr>
          <a:xfrm>
            <a:off x="7302345" y="2085715"/>
            <a:ext cx="4131672" cy="1020091"/>
            <a:chOff x="7302345" y="2085715"/>
            <a:chExt cx="4131672" cy="1020091"/>
          </a:xfrm>
        </p:grpSpPr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39348AD7-7ED5-53BA-0B8E-32CCD57A1C79}"/>
                </a:ext>
              </a:extLst>
            </p:cNvPr>
            <p:cNvSpPr txBox="1"/>
            <p:nvPr/>
          </p:nvSpPr>
          <p:spPr>
            <a:xfrm>
              <a:off x="7302345" y="2367142"/>
              <a:ext cx="4131672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b="0" i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Söhne"/>
                </a:rPr>
                <a:t>Lucas Bernardi </a:t>
              </a:r>
            </a:p>
            <a:p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Contact requérant : +34 612 345 678</a:t>
              </a:r>
            </a:p>
            <a:p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N° de contre appel et n° de tel du lieu : +33561964589</a:t>
              </a: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08EFC3B2-4340-A005-2D79-B2E78655549F}"/>
                </a:ext>
              </a:extLst>
            </p:cNvPr>
            <p:cNvSpPr txBox="1"/>
            <p:nvPr/>
          </p:nvSpPr>
          <p:spPr>
            <a:xfrm>
              <a:off x="7302345" y="2085715"/>
              <a:ext cx="29247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Appelant/Requérant</a:t>
              </a:r>
              <a:endParaRPr lang="fr-FR">
                <a:solidFill>
                  <a:srgbClr val="155891"/>
                </a:solidFill>
              </a:endParaRPr>
            </a:p>
          </p:txBody>
        </p:sp>
      </p:grp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FC875F26-4353-38D4-5F16-68DB8A46889D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fr.health.samu009.DRFR150092406301259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8373AD2-9B29-746C-8912-1C1B5ECF4405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0F3F68"/>
                </a:solidFill>
              </a:rPr>
              <a:t>À : </a:t>
            </a:r>
            <a:r>
              <a:rPr lang="fr-FR">
                <a:solidFill>
                  <a:schemeClr val="tx1">
                    <a:lumMod val="85000"/>
                    <a:lumOff val="15000"/>
                  </a:schemeClr>
                </a:solidFill>
              </a:rPr>
              <a:t>SAMU 31</a:t>
            </a:r>
          </a:p>
        </p:txBody>
      </p: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DF3CFB3F-FCDA-EA9E-85E3-FC30ACFD90B8}"/>
              </a:ext>
            </a:extLst>
          </p:cNvPr>
          <p:cNvGrpSpPr/>
          <p:nvPr/>
        </p:nvGrpSpPr>
        <p:grpSpPr>
          <a:xfrm>
            <a:off x="7302345" y="4868348"/>
            <a:ext cx="4131673" cy="586399"/>
            <a:chOff x="7302345" y="4653193"/>
            <a:chExt cx="4131673" cy="586399"/>
          </a:xfrm>
        </p:grpSpPr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DB9223F8-989F-793B-BC74-C744F2E4620A}"/>
                </a:ext>
              </a:extLst>
            </p:cNvPr>
            <p:cNvSpPr txBox="1"/>
            <p:nvPr/>
          </p:nvSpPr>
          <p:spPr>
            <a:xfrm>
              <a:off x="7302345" y="4653193"/>
              <a:ext cx="20133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Note dossier :  </a:t>
              </a:r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5F6B7C0F-2B7E-C7C3-C48B-A7D8E175DB8A}"/>
                </a:ext>
              </a:extLst>
            </p:cNvPr>
            <p:cNvSpPr txBox="1"/>
            <p:nvPr/>
          </p:nvSpPr>
          <p:spPr>
            <a:xfrm>
              <a:off x="7302345" y="4931815"/>
              <a:ext cx="413167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fr-FR"/>
              </a:defPPr>
              <a:lvl1pPr>
                <a:defRPr sz="1400"/>
              </a:lvl1pPr>
            </a:lstStyle>
            <a:p>
              <a:r>
                <a:rPr lang="fr-FR">
                  <a:solidFill>
                    <a:srgbClr val="2F5597"/>
                  </a:solidFill>
                </a:rPr>
                <a:t>15:05</a:t>
              </a:r>
              <a:r>
                <a:rPr lang="fr-FR"/>
                <a:t> - Client du gite voyageant seul.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8B2D6CFE-9EDD-3FBD-6AB9-513E26722EF1}"/>
              </a:ext>
            </a:extLst>
          </p:cNvPr>
          <p:cNvGrpSpPr/>
          <p:nvPr/>
        </p:nvGrpSpPr>
        <p:grpSpPr>
          <a:xfrm>
            <a:off x="4328848" y="3672188"/>
            <a:ext cx="2347663" cy="599088"/>
            <a:chOff x="4328848" y="3591334"/>
            <a:chExt cx="2347663" cy="599088"/>
          </a:xfrm>
        </p:grpSpPr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DFAAFDDA-F48A-4302-A1A4-F91551AEBB9B}"/>
                </a:ext>
              </a:extLst>
            </p:cNvPr>
            <p:cNvSpPr txBox="1"/>
            <p:nvPr/>
          </p:nvSpPr>
          <p:spPr>
            <a:xfrm>
              <a:off x="4328848" y="3591334"/>
              <a:ext cx="14867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Coordonnées</a:t>
              </a: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627914FC-8431-3A6E-AED0-79ED597DE8FF}"/>
                </a:ext>
              </a:extLst>
            </p:cNvPr>
            <p:cNvSpPr txBox="1"/>
            <p:nvPr/>
          </p:nvSpPr>
          <p:spPr>
            <a:xfrm>
              <a:off x="4358423" y="3882645"/>
              <a:ext cx="231808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fr-FR"/>
              </a:defPPr>
              <a:lvl1pPr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r>
                <a:rPr lang="fr-FR"/>
                <a:t>N/A</a:t>
              </a:r>
            </a:p>
          </p:txBody>
        </p: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85426613-E80E-2E04-B47E-FCC232B3B64B}"/>
              </a:ext>
            </a:extLst>
          </p:cNvPr>
          <p:cNvSpPr txBox="1"/>
          <p:nvPr/>
        </p:nvSpPr>
        <p:spPr>
          <a:xfrm>
            <a:off x="9103680" y="3200867"/>
            <a:ext cx="2273188" cy="216645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lIns="36000" tIns="36000" rIns="36000" bIns="36000">
            <a:spAutoFit/>
          </a:bodyPr>
          <a:lstStyle>
            <a:defPPr>
              <a:defRPr lang="fr-FR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 sz="800">
                <a:solidFill>
                  <a:schemeClr val="bg2">
                    <a:lumMod val="25000"/>
                  </a:schemeClr>
                </a:solidFill>
              </a:rPr>
              <a:t>fr.health.samu009.patient.DRFR150092406301259.1</a:t>
            </a:r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9A6A4C5C-D4B7-5911-EE6D-F2F29DE8B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48024" y="2989214"/>
            <a:ext cx="381000" cy="381000"/>
          </a:xfrm>
          <a:prstGeom prst="rect">
            <a:avLst/>
          </a:prstGeom>
        </p:spPr>
      </p:pic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5447D869-7F82-6CB7-5E3F-0A1A810B781F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8301990" y="3309190"/>
            <a:ext cx="801690" cy="584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84977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2024-03-03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Mise à jour 15:15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1BEEEAC-FF5B-EEBE-CD68-CA5B7541775B}"/>
              </a:ext>
            </a:extLst>
          </p:cNvPr>
          <p:cNvSpPr txBox="1"/>
          <p:nvPr/>
        </p:nvSpPr>
        <p:spPr>
          <a:xfrm>
            <a:off x="2469161" y="4819701"/>
            <a:ext cx="778114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>
                <a:solidFill>
                  <a:srgbClr val="155891"/>
                </a:solidFill>
              </a:rPr>
              <a:t>1 - 15:10</a:t>
            </a:r>
          </a:p>
          <a:p>
            <a:r>
              <a:rPr lang="fr-FR" sz="1400"/>
              <a:t>Personne désorientée et incohérente. D</a:t>
            </a:r>
            <a:r>
              <a:rPr lang="fr-FR" sz="1400" b="0" i="0">
                <a:solidFill>
                  <a:srgbClr val="1F1F1F"/>
                </a:solidFill>
                <a:effectLst/>
                <a:highlight>
                  <a:srgbClr val="FFFFFF"/>
                </a:highlight>
                <a:latin typeface="Google Sans"/>
              </a:rPr>
              <a:t>ifficultés d'élocution +++.</a:t>
            </a:r>
          </a:p>
          <a:p>
            <a:r>
              <a:rPr lang="fr-FR" sz="1400">
                <a:solidFill>
                  <a:srgbClr val="1F1F1F"/>
                </a:solidFill>
                <a:highlight>
                  <a:srgbClr val="FFFFFF"/>
                </a:highlight>
                <a:latin typeface="Google Sans"/>
              </a:rPr>
              <a:t>Lèvre/moitié inférieure gauche du visage tombante.</a:t>
            </a:r>
            <a:endParaRPr lang="fr-FR" sz="1400"/>
          </a:p>
          <a:p>
            <a:r>
              <a:rPr lang="fr-FR" sz="1400"/>
              <a:t>Antécédents inconnus.</a:t>
            </a:r>
          </a:p>
          <a:p>
            <a:endParaRPr lang="fr-FR" sz="1400"/>
          </a:p>
          <a:p>
            <a:r>
              <a:rPr lang="fr-FR" sz="1400">
                <a:solidFill>
                  <a:schemeClr val="accent1">
                    <a:lumMod val="75000"/>
                  </a:schemeClr>
                </a:solidFill>
              </a:rPr>
              <a:t>2 - 15:11</a:t>
            </a:r>
            <a:br>
              <a:rPr lang="fr-FR" sz="1400"/>
            </a:br>
            <a:r>
              <a:rPr lang="fr-FR" sz="1400"/>
              <a:t>Suspicion d’AVC (ou d’atteinte neurologique). Engagement ambulance, pour évaluation. </a:t>
            </a:r>
            <a:br>
              <a:rPr lang="fr-FR" sz="1400"/>
            </a:br>
            <a:r>
              <a:rPr lang="fr-FR" sz="1400"/>
              <a:t>Prise en charge CHU à prévoir.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66EA66A-2A22-ADDE-90DE-3AA1DFCD9196}"/>
              </a:ext>
            </a:extLst>
          </p:cNvPr>
          <p:cNvSpPr txBox="1"/>
          <p:nvPr/>
        </p:nvSpPr>
        <p:spPr>
          <a:xfrm>
            <a:off x="2469162" y="4454685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Notes Médecin :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MAJ du </a:t>
            </a:r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fr-FR"/>
              <a:t>09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1DE4730-AEC7-B9F2-150D-7E54FD98EEAA}"/>
              </a:ext>
            </a:extLst>
          </p:cNvPr>
          <p:cNvSpPr txBox="1"/>
          <p:nvPr/>
        </p:nvSpPr>
        <p:spPr>
          <a:xfrm>
            <a:off x="2469162" y="3633086"/>
            <a:ext cx="424130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CIM 10 : I64 - AVC sans précision</a:t>
            </a:r>
          </a:p>
          <a:p>
            <a:r>
              <a:rPr lang="fr-FR" sz="1400"/>
              <a:t>CIM 11 : 8B20 - Accident vasculaire cérébral, non précisé comme étant hémorragique ou ischémique 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 dirty="0">
                <a:solidFill>
                  <a:srgbClr val="155891"/>
                </a:solidFill>
              </a:rPr>
              <a:t>02a – Monsieur X - Mise à jour dossier - RS-EDA-MAJ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Régulation médicale du médecin.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18E846F-D60B-CE35-4ABB-90BED28C9C9C}"/>
              </a:ext>
            </a:extLst>
          </p:cNvPr>
          <p:cNvSpPr txBox="1"/>
          <p:nvPr/>
        </p:nvSpPr>
        <p:spPr>
          <a:xfrm>
            <a:off x="2469162" y="3334331"/>
            <a:ext cx="38494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Hypothèse de RM principale</a:t>
            </a: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8C25F133-27F8-3DD9-69E0-4AA2C0E61E9A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fr.health.samu009.DRFR150092406301259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4F66974E-452D-05ED-A19D-869209195396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155891"/>
                </a:solidFill>
              </a:rPr>
              <a:t>À : </a:t>
            </a:r>
            <a:r>
              <a:rPr lang="fr-FR"/>
              <a:t>SAMU 31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851295B-0885-80FC-76D7-7397AD7F37F3}"/>
              </a:ext>
            </a:extLst>
          </p:cNvPr>
          <p:cNvSpPr txBox="1"/>
          <p:nvPr/>
        </p:nvSpPr>
        <p:spPr>
          <a:xfrm>
            <a:off x="1421576" y="2174253"/>
            <a:ext cx="25287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Niveau de soin dossier :</a:t>
            </a:r>
          </a:p>
          <a:p>
            <a:r>
              <a:rPr lang="fr-FR">
                <a:solidFill>
                  <a:schemeClr val="tx1">
                    <a:lumMod val="85000"/>
                    <a:lumOff val="15000"/>
                  </a:schemeClr>
                </a:solidFill>
              </a:rPr>
              <a:t>R2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1642D10-3DB0-6F35-1B93-E9B25485327A}"/>
              </a:ext>
            </a:extLst>
          </p:cNvPr>
          <p:cNvSpPr txBox="1"/>
          <p:nvPr/>
        </p:nvSpPr>
        <p:spPr>
          <a:xfrm>
            <a:off x="7283874" y="3334331"/>
            <a:ext cx="25287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Niveau de soin patient :</a:t>
            </a:r>
          </a:p>
          <a:p>
            <a:r>
              <a:rPr lang="fr-FR" sz="1400"/>
              <a:t>R2</a:t>
            </a:r>
            <a:r>
              <a:rPr lang="fr-FR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4F081E3A-5A57-2355-9D75-C4F278F0B35A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3635589" y="3083791"/>
            <a:ext cx="801690" cy="584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72295F9E-72EB-2518-151F-1AD6216DE22B}"/>
              </a:ext>
            </a:extLst>
          </p:cNvPr>
          <p:cNvGrpSpPr/>
          <p:nvPr/>
        </p:nvGrpSpPr>
        <p:grpSpPr>
          <a:xfrm>
            <a:off x="1421576" y="2729949"/>
            <a:ext cx="5288891" cy="558017"/>
            <a:chOff x="1421576" y="2526747"/>
            <a:chExt cx="5288891" cy="558017"/>
          </a:xfrm>
        </p:grpSpPr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A979DA92-C809-C1C1-C078-9E8118239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181623" y="2526747"/>
              <a:ext cx="381000" cy="381000"/>
            </a:xfrm>
            <a:prstGeom prst="rect">
              <a:avLst/>
            </a:prstGeom>
          </p:spPr>
        </p:pic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E6F2F99C-BD49-3D2C-6244-3F40EA5A46C7}"/>
                </a:ext>
              </a:extLst>
            </p:cNvPr>
            <p:cNvGrpSpPr/>
            <p:nvPr/>
          </p:nvGrpSpPr>
          <p:grpSpPr>
            <a:xfrm>
              <a:off x="1421576" y="2715432"/>
              <a:ext cx="5288891" cy="369332"/>
              <a:chOff x="1421576" y="2534809"/>
              <a:chExt cx="5288891" cy="369332"/>
            </a:xfrm>
          </p:grpSpPr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F546D29F-C2DC-4052-C207-4A95ABB238F0}"/>
                  </a:ext>
                </a:extLst>
              </p:cNvPr>
              <p:cNvSpPr txBox="1"/>
              <p:nvPr/>
            </p:nvSpPr>
            <p:spPr>
              <a:xfrm>
                <a:off x="4437279" y="2591643"/>
                <a:ext cx="2273188" cy="21664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square" lIns="36000" tIns="36000" rIns="36000" bIns="36000">
                <a:spAutoFit/>
              </a:bodyPr>
              <a:lstStyle>
                <a:defPPr>
                  <a:defRPr lang="fr-FR"/>
                </a:defPPr>
                <a:lvl1pPr>
                  <a:defRPr sz="1200">
                    <a:solidFill>
                      <a:schemeClr val="bg1"/>
                    </a:solidFill>
                  </a:defRPr>
                </a:lvl1pPr>
              </a:lstStyle>
              <a:p>
                <a:r>
                  <a:rPr lang="fr-FR" sz="800" dirty="0">
                    <a:solidFill>
                      <a:schemeClr val="bg2">
                        <a:lumMod val="25000"/>
                      </a:schemeClr>
                    </a:solidFill>
                  </a:rPr>
                  <a:t>fr.health.samu009.patient.DRFR150092406301259.1</a:t>
                </a:r>
              </a:p>
            </p:txBody>
          </p:sp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D7F73557-F353-4C57-5792-8EB33176940E}"/>
                  </a:ext>
                </a:extLst>
              </p:cNvPr>
              <p:cNvSpPr txBox="1"/>
              <p:nvPr/>
            </p:nvSpPr>
            <p:spPr>
              <a:xfrm>
                <a:off x="1421576" y="2534809"/>
                <a:ext cx="292477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>
                    <a:solidFill>
                      <a:srgbClr val="155891"/>
                    </a:solidFill>
                  </a:rPr>
                  <a:t>P</a:t>
                </a:r>
                <a:r>
                  <a:rPr lang="fr-FR" sz="1800" b="0" i="0" u="none" strike="noStrike">
                    <a:solidFill>
                      <a:srgbClr val="155891"/>
                    </a:solidFill>
                    <a:effectLst/>
                  </a:rPr>
                  <a:t>atient 1 - Monsieur X</a:t>
                </a:r>
                <a:endParaRPr lang="fr-FR">
                  <a:solidFill>
                    <a:srgbClr val="15589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0723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 dirty="0">
              <a:solidFill>
                <a:srgbClr val="155891"/>
              </a:solidFill>
            </a:endParaRPr>
          </a:p>
          <a:p>
            <a:pPr algn="ctr"/>
            <a:r>
              <a:rPr lang="fr-FR" sz="1600" b="1" dirty="0">
                <a:solidFill>
                  <a:srgbClr val="155891"/>
                </a:solidFill>
              </a:rPr>
              <a:t>2024-03-03</a:t>
            </a:r>
          </a:p>
          <a:p>
            <a:pPr algn="ctr"/>
            <a:endParaRPr lang="fr-FR" sz="1600" b="1" dirty="0">
              <a:solidFill>
                <a:srgbClr val="155891"/>
              </a:solidFill>
            </a:endParaRPr>
          </a:p>
          <a:p>
            <a:pPr algn="ctr"/>
            <a:r>
              <a:rPr lang="fr-FR" sz="1600" b="1" dirty="0">
                <a:solidFill>
                  <a:srgbClr val="155891"/>
                </a:solidFill>
              </a:rPr>
              <a:t>Mise à jour 15:16</a:t>
            </a:r>
          </a:p>
          <a:p>
            <a:pPr algn="ctr"/>
            <a:endParaRPr lang="fr-FR" sz="1600" b="1" dirty="0">
              <a:solidFill>
                <a:srgbClr val="155891"/>
              </a:solidFill>
            </a:endParaRPr>
          </a:p>
          <a:p>
            <a:pPr algn="ctr"/>
            <a:endParaRPr lang="fr-FR" sz="1600" b="1" dirty="0">
              <a:solidFill>
                <a:srgbClr val="155891"/>
              </a:solidFill>
            </a:endParaRPr>
          </a:p>
          <a:p>
            <a:pPr algn="ctr"/>
            <a:endParaRPr lang="fr-FR" sz="1600" b="1" dirty="0">
              <a:solidFill>
                <a:srgbClr val="155891"/>
              </a:solidFill>
            </a:endParaRPr>
          </a:p>
          <a:p>
            <a:pPr algn="ctr"/>
            <a:endParaRPr lang="fr-FR" sz="1600" b="1" dirty="0">
              <a:solidFill>
                <a:srgbClr val="155891"/>
              </a:solidFill>
            </a:endParaRPr>
          </a:p>
          <a:p>
            <a:pPr algn="ctr"/>
            <a:endParaRPr lang="fr-FR" sz="1600" b="1" dirty="0">
              <a:solidFill>
                <a:srgbClr val="15589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1BEEEAC-FF5B-EEBE-CD68-CA5B7541775B}"/>
              </a:ext>
            </a:extLst>
          </p:cNvPr>
          <p:cNvSpPr txBox="1"/>
          <p:nvPr/>
        </p:nvSpPr>
        <p:spPr>
          <a:xfrm>
            <a:off x="2469161" y="3311493"/>
            <a:ext cx="77811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/>
              <a:t>Type de décision : INTER (Intervention)</a:t>
            </a:r>
          </a:p>
          <a:p>
            <a:r>
              <a:rPr lang="fr-FR" sz="1400" dirty="0"/>
              <a:t>Type de ressources : TSU (Ambulanciers privés - Transporteurs Sanitaires Urgent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66EA66A-2A22-ADDE-90DE-3AA1DFCD9196}"/>
              </a:ext>
            </a:extLst>
          </p:cNvPr>
          <p:cNvSpPr txBox="1"/>
          <p:nvPr/>
        </p:nvSpPr>
        <p:spPr>
          <a:xfrm>
            <a:off x="2469162" y="2946477"/>
            <a:ext cx="20934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155891"/>
                </a:solidFill>
              </a:rPr>
              <a:t>Décision Médecin :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MAJ du </a:t>
            </a:r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fr-FR"/>
              <a:t>09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 dirty="0">
                <a:solidFill>
                  <a:srgbClr val="155891"/>
                </a:solidFill>
              </a:rPr>
              <a:t>02b – Monsieur X - Mise à jour dossier - RS-EDA-MAJ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Contexte </a:t>
            </a:r>
            <a:r>
              <a:rPr lang="fr-FR" sz="1400" dirty="0"/>
              <a:t>: Ajout décision du médecin.</a:t>
            </a: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8C25F133-27F8-3DD9-69E0-4AA2C0E61E9A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fr.health.samu009.DRFR150092406301259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4F66974E-452D-05ED-A19D-869209195396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155891"/>
                </a:solidFill>
              </a:rPr>
              <a:t>À : </a:t>
            </a:r>
            <a:r>
              <a:rPr lang="fr-FR"/>
              <a:t>SAMU 31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4F081E3A-5A57-2355-9D75-C4F278F0B35A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3635589" y="2545804"/>
            <a:ext cx="801690" cy="584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72295F9E-72EB-2518-151F-1AD6216DE22B}"/>
              </a:ext>
            </a:extLst>
          </p:cNvPr>
          <p:cNvGrpSpPr/>
          <p:nvPr/>
        </p:nvGrpSpPr>
        <p:grpSpPr>
          <a:xfrm>
            <a:off x="1421576" y="2191962"/>
            <a:ext cx="5288891" cy="558017"/>
            <a:chOff x="1421576" y="2526747"/>
            <a:chExt cx="5288891" cy="558017"/>
          </a:xfrm>
        </p:grpSpPr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A979DA92-C809-C1C1-C078-9E8118239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181623" y="2526747"/>
              <a:ext cx="381000" cy="381000"/>
            </a:xfrm>
            <a:prstGeom prst="rect">
              <a:avLst/>
            </a:prstGeom>
          </p:spPr>
        </p:pic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E6F2F99C-BD49-3D2C-6244-3F40EA5A46C7}"/>
                </a:ext>
              </a:extLst>
            </p:cNvPr>
            <p:cNvGrpSpPr/>
            <p:nvPr/>
          </p:nvGrpSpPr>
          <p:grpSpPr>
            <a:xfrm>
              <a:off x="1421576" y="2715432"/>
              <a:ext cx="5288891" cy="369332"/>
              <a:chOff x="1421576" y="2534809"/>
              <a:chExt cx="5288891" cy="369332"/>
            </a:xfrm>
          </p:grpSpPr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F546D29F-C2DC-4052-C207-4A95ABB238F0}"/>
                  </a:ext>
                </a:extLst>
              </p:cNvPr>
              <p:cNvSpPr txBox="1"/>
              <p:nvPr/>
            </p:nvSpPr>
            <p:spPr>
              <a:xfrm>
                <a:off x="4437279" y="2591643"/>
                <a:ext cx="2273188" cy="21664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square" lIns="36000" tIns="36000" rIns="36000" bIns="36000">
                <a:spAutoFit/>
              </a:bodyPr>
              <a:lstStyle>
                <a:defPPr>
                  <a:defRPr lang="fr-FR"/>
                </a:defPPr>
                <a:lvl1pPr>
                  <a:defRPr sz="1200">
                    <a:solidFill>
                      <a:schemeClr val="bg1"/>
                    </a:solidFill>
                  </a:defRPr>
                </a:lvl1pPr>
              </a:lstStyle>
              <a:p>
                <a:r>
                  <a:rPr lang="fr-FR" sz="800">
                    <a:solidFill>
                      <a:schemeClr val="bg2">
                        <a:lumMod val="25000"/>
                      </a:schemeClr>
                    </a:solidFill>
                  </a:rPr>
                  <a:t>fr.health.samu009.patient.DRFR150092406301259.1</a:t>
                </a:r>
              </a:p>
            </p:txBody>
          </p:sp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D7F73557-F353-4C57-5792-8EB33176940E}"/>
                  </a:ext>
                </a:extLst>
              </p:cNvPr>
              <p:cNvSpPr txBox="1"/>
              <p:nvPr/>
            </p:nvSpPr>
            <p:spPr>
              <a:xfrm>
                <a:off x="1421576" y="2534809"/>
                <a:ext cx="292477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>
                    <a:solidFill>
                      <a:srgbClr val="155891"/>
                    </a:solidFill>
                  </a:rPr>
                  <a:t>P</a:t>
                </a:r>
                <a:r>
                  <a:rPr lang="fr-FR" sz="1800" b="0" i="0" u="none" strike="noStrike">
                    <a:solidFill>
                      <a:srgbClr val="155891"/>
                    </a:solidFill>
                    <a:effectLst/>
                  </a:rPr>
                  <a:t>atient 1 - Monsieur X</a:t>
                </a:r>
                <a:endParaRPr lang="fr-FR">
                  <a:solidFill>
                    <a:srgbClr val="15589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86614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2024-03-03</a:t>
            </a:r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Engagement</a:t>
            </a:r>
            <a:r>
              <a:rPr lang="fr-FR" sz="1600" b="1">
                <a:solidFill>
                  <a:schemeClr val="accent1">
                    <a:lumMod val="75000"/>
                  </a:schemeClr>
                </a:solidFill>
              </a:rPr>
              <a:t> 15:17</a:t>
            </a: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Partage ressources du : </a:t>
            </a:r>
            <a:r>
              <a:rPr lang="fr-FR"/>
              <a:t>09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A325F6-CFD5-5FA8-9273-ED5224ED109C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À : </a:t>
            </a:r>
            <a:r>
              <a:rPr lang="fr-FR"/>
              <a:t>SAMU 31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A283D78-C8F4-7509-FCDC-071CF2D323FA}"/>
              </a:ext>
            </a:extLst>
          </p:cNvPr>
          <p:cNvSpPr txBox="1"/>
          <p:nvPr/>
        </p:nvSpPr>
        <p:spPr>
          <a:xfrm>
            <a:off x="9596761" y="1541980"/>
            <a:ext cx="2213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Prise en charge : </a:t>
            </a:r>
            <a:r>
              <a:rPr lang="fr-FR"/>
              <a:t>N/A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196A922-BC4B-9A46-FFE7-8F2123EA1D17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03 – </a:t>
            </a:r>
            <a:r>
              <a:rPr lang="fr-FR" sz="2400" b="1">
                <a:solidFill>
                  <a:srgbClr val="155891"/>
                </a:solidFill>
              </a:rPr>
              <a:t>Monsieur X - </a:t>
            </a:r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Partage infos ressources - RS-RI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A6765DE-2216-BA5F-6356-2C8E8FDAB0C6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fr.health.samu009.DRFR150092406301259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3F1E625-AFB4-9F6F-3380-0A0D5D2DA058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ressource partagé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482C305-8B92-A49F-E260-801A5A5CDA22}"/>
              </a:ext>
            </a:extLst>
          </p:cNvPr>
          <p:cNvSpPr txBox="1"/>
          <p:nvPr/>
        </p:nvSpPr>
        <p:spPr>
          <a:xfrm>
            <a:off x="1918508" y="3873408"/>
            <a:ext cx="19039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 dirty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Type de vecteur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1B0A3B8-9D15-4C72-8C78-80989D3E38CC}"/>
              </a:ext>
            </a:extLst>
          </p:cNvPr>
          <p:cNvSpPr txBox="1"/>
          <p:nvPr/>
        </p:nvSpPr>
        <p:spPr>
          <a:xfrm>
            <a:off x="7245891" y="2273458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Statut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A9FB63-A783-B471-7B6B-7B32C149CEED}"/>
              </a:ext>
            </a:extLst>
          </p:cNvPr>
          <p:cNvSpPr txBox="1"/>
          <p:nvPr/>
        </p:nvSpPr>
        <p:spPr>
          <a:xfrm>
            <a:off x="1886792" y="2586106"/>
            <a:ext cx="433338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fr.health.samu780.resource. DRFR150092406301259.1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B16DF7C-073F-BCFE-637B-D25ED3CDFC8C}"/>
              </a:ext>
            </a:extLst>
          </p:cNvPr>
          <p:cNvSpPr txBox="1"/>
          <p:nvPr/>
        </p:nvSpPr>
        <p:spPr>
          <a:xfrm>
            <a:off x="7245892" y="2563680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2F5597"/>
                </a:solidFill>
                <a:effectLst/>
                <a:latin typeface="Calibri" panose="020F0502020204030204" pitchFamily="34" charset="0"/>
              </a:rPr>
              <a:t>15:17</a:t>
            </a:r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- DECLENCHE (Indisponible)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3051CE7-6A20-A218-E105-F01F19E83291}"/>
              </a:ext>
            </a:extLst>
          </p:cNvPr>
          <p:cNvSpPr txBox="1"/>
          <p:nvPr/>
        </p:nvSpPr>
        <p:spPr>
          <a:xfrm>
            <a:off x="1918510" y="4176374"/>
            <a:ext cx="41316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/>
              <a:t>AMB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67803EC-9115-8BB7-1C02-DCFF6E85C506}"/>
              </a:ext>
            </a:extLst>
          </p:cNvPr>
          <p:cNvSpPr txBox="1"/>
          <p:nvPr/>
        </p:nvSpPr>
        <p:spPr>
          <a:xfrm>
            <a:off x="1869675" y="3045499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organisation propriétaire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1F4B579-0AF1-4781-4D19-E867B775B70E}"/>
              </a:ext>
            </a:extLst>
          </p:cNvPr>
          <p:cNvSpPr txBox="1"/>
          <p:nvPr/>
        </p:nvSpPr>
        <p:spPr>
          <a:xfrm>
            <a:off x="1886793" y="3358435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err="1"/>
              <a:t>fr.health.BeauRivage</a:t>
            </a:r>
            <a:endParaRPr lang="fr-FR" sz="140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57236F6-FB2F-5D3B-3610-3C6B73D4593D}"/>
              </a:ext>
            </a:extLst>
          </p:cNvPr>
          <p:cNvSpPr txBox="1"/>
          <p:nvPr/>
        </p:nvSpPr>
        <p:spPr>
          <a:xfrm>
            <a:off x="1918507" y="4575711"/>
            <a:ext cx="22679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Nom de la ressource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262C0567-6683-85B3-B5D6-552E70E5205F}"/>
              </a:ext>
            </a:extLst>
          </p:cNvPr>
          <p:cNvSpPr txBox="1"/>
          <p:nvPr/>
        </p:nvSpPr>
        <p:spPr>
          <a:xfrm>
            <a:off x="1918510" y="4878677"/>
            <a:ext cx="3155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err="1"/>
              <a:t>Amb</a:t>
            </a:r>
            <a:r>
              <a:rPr lang="fr-FR" sz="1400"/>
              <a:t>. </a:t>
            </a:r>
            <a:r>
              <a:rPr lang="fr-FR" sz="1400" err="1"/>
              <a:t>BeauRivage</a:t>
            </a:r>
            <a:r>
              <a:rPr lang="fr-FR" sz="1400"/>
              <a:t> - 56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DCA51D5-4D02-3AD6-C4DB-778C28A8082D}"/>
              </a:ext>
            </a:extLst>
          </p:cNvPr>
          <p:cNvSpPr txBox="1"/>
          <p:nvPr/>
        </p:nvSpPr>
        <p:spPr>
          <a:xfrm>
            <a:off x="7245891" y="3192456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Equipe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95C8C573-EF35-57A8-CD97-3571AA0FF17A}"/>
              </a:ext>
            </a:extLst>
          </p:cNvPr>
          <p:cNvSpPr txBox="1"/>
          <p:nvPr/>
        </p:nvSpPr>
        <p:spPr>
          <a:xfrm>
            <a:off x="7245892" y="3482678"/>
            <a:ext cx="40952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Type : PARAMED</a:t>
            </a:r>
          </a:p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Nom : N/A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1024E81E-DD8B-34CC-63D4-CFAD4E380A59}"/>
              </a:ext>
            </a:extLst>
          </p:cNvPr>
          <p:cNvSpPr txBox="1"/>
          <p:nvPr/>
        </p:nvSpPr>
        <p:spPr>
          <a:xfrm>
            <a:off x="7245891" y="4111454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Contact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E1F98716-4565-60CC-42AA-14745D50DEBE}"/>
              </a:ext>
            </a:extLst>
          </p:cNvPr>
          <p:cNvSpPr txBox="1"/>
          <p:nvPr/>
        </p:nvSpPr>
        <p:spPr>
          <a:xfrm>
            <a:off x="7245892" y="4401676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+33611342658</a:t>
            </a:r>
            <a:endParaRPr lang="fr-FR" sz="1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8974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5C5E3F-402C-E877-5F33-06A916A64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31" y="2285599"/>
            <a:ext cx="8662405" cy="146278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fr-FR" dirty="0"/>
              <a:t>Cas de test : </a:t>
            </a:r>
            <a:br>
              <a:rPr lang="fr-FR" dirty="0"/>
            </a:br>
            <a:r>
              <a:rPr lang="fr-FR" dirty="0"/>
              <a:t>			</a:t>
            </a:r>
            <a:r>
              <a:rPr lang="fr-FR" dirty="0" err="1"/>
              <a:t>Ouardia</a:t>
            </a:r>
            <a:r>
              <a:rPr lang="fr-FR" dirty="0"/>
              <a:t> BOUDADI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6851C2-FCF9-A10F-B609-B20EB79D11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Hub Santé</a:t>
            </a:r>
          </a:p>
        </p:txBody>
      </p:sp>
    </p:spTree>
    <p:extLst>
      <p:ext uri="{BB962C8B-B14F-4D97-AF65-F5344CB8AC3E}">
        <p14:creationId xmlns:p14="http://schemas.microsoft.com/office/powerpoint/2010/main" val="37232873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0F3F68"/>
                </a:solidFill>
              </a:rPr>
              <a:t>Réception appel : </a:t>
            </a:r>
            <a:r>
              <a:rPr lang="fr-FR">
                <a:solidFill>
                  <a:schemeClr val="tx1">
                    <a:lumMod val="85000"/>
                    <a:lumOff val="15000"/>
                  </a:schemeClr>
                </a:solidFill>
              </a:rPr>
              <a:t>95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5500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00 - </a:t>
            </a:r>
            <a:r>
              <a:rPr lang="fr-FR" sz="2400" b="1" err="1">
                <a:solidFill>
                  <a:srgbClr val="155891"/>
                </a:solidFill>
              </a:rPr>
              <a:t>Ouardia</a:t>
            </a:r>
            <a:r>
              <a:rPr lang="fr-FR" sz="2400" b="1">
                <a:solidFill>
                  <a:srgbClr val="155891"/>
                </a:solidFill>
              </a:rPr>
              <a:t> BOUDADI - Périmètre fonctionnel du cas de test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8" y="769166"/>
            <a:ext cx="8538981" cy="9344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tabLst>
                <a:tab pos="1162050" algn="l"/>
              </a:tabLst>
            </a:pPr>
            <a:r>
              <a:rPr lang="fr-FR" sz="1400" b="1">
                <a:solidFill>
                  <a:schemeClr val="bg2">
                    <a:lumMod val="10000"/>
                  </a:schemeClr>
                </a:solidFill>
              </a:rPr>
              <a:t>Cas d’usage</a:t>
            </a: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: 	Partage de dossier simple</a:t>
            </a:r>
          </a:p>
          <a:p>
            <a:pPr>
              <a:tabLst>
                <a:tab pos="1162050" algn="l"/>
              </a:tabLst>
            </a:pP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	Prise en charge d’appel Limitrophe</a:t>
            </a:r>
          </a:p>
          <a:p>
            <a:pPr>
              <a:tabLst>
                <a:tab pos="1162050" algn="l"/>
              </a:tabLst>
            </a:pP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	</a:t>
            </a:r>
          </a:p>
          <a:p>
            <a:endParaRPr lang="fr-FR" sz="140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ZoneTexte 41">
            <a:extLst>
              <a:ext uri="{FF2B5EF4-FFF2-40B4-BE49-F238E27FC236}">
                <a16:creationId xmlns:a16="http://schemas.microsoft.com/office/drawing/2014/main" id="{73601F01-F322-11F0-22DF-49D4C6B897E7}"/>
              </a:ext>
            </a:extLst>
          </p:cNvPr>
          <p:cNvSpPr txBox="1"/>
          <p:nvPr/>
        </p:nvSpPr>
        <p:spPr>
          <a:xfrm>
            <a:off x="9358489" y="1541980"/>
            <a:ext cx="24515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0F3F68"/>
                </a:solidFill>
              </a:rPr>
              <a:t>Appel limitrophe </a:t>
            </a:r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fr-FR">
                <a:solidFill>
                  <a:schemeClr val="tx1">
                    <a:lumMod val="85000"/>
                    <a:lumOff val="15000"/>
                  </a:schemeClr>
                </a:solidFill>
              </a:rPr>
              <a:t>oui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8373AD2-9B29-746C-8912-1C1B5ECF4405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0F3F68"/>
                </a:solidFill>
              </a:rPr>
              <a:t>Partage avec : </a:t>
            </a:r>
            <a:r>
              <a:rPr lang="fr-FR">
                <a:solidFill>
                  <a:schemeClr val="tx1">
                    <a:lumMod val="85000"/>
                    <a:lumOff val="15000"/>
                  </a:schemeClr>
                </a:solidFill>
              </a:rPr>
              <a:t>SAMU 78</a:t>
            </a:r>
          </a:p>
        </p:txBody>
      </p:sp>
      <p:sp>
        <p:nvSpPr>
          <p:cNvPr id="152" name="ZoneTexte 151">
            <a:extLst>
              <a:ext uri="{FF2B5EF4-FFF2-40B4-BE49-F238E27FC236}">
                <a16:creationId xmlns:a16="http://schemas.microsoft.com/office/drawing/2014/main" id="{26238ED3-40E7-CA3E-C0C7-646AAEE4C807}"/>
              </a:ext>
            </a:extLst>
          </p:cNvPr>
          <p:cNvSpPr txBox="1"/>
          <p:nvPr/>
        </p:nvSpPr>
        <p:spPr>
          <a:xfrm>
            <a:off x="5155237" y="2396012"/>
            <a:ext cx="6135541" cy="523220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>
            <a:defPPr>
              <a:defRPr lang="fr-FR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z="1400"/>
              <a:t>RS-EDA - </a:t>
            </a:r>
            <a:r>
              <a:rPr lang="fr-FR" sz="1400" b="1"/>
              <a:t>01</a:t>
            </a:r>
            <a:r>
              <a:rPr lang="fr-FR" sz="1400"/>
              <a:t>. Appel reçu par le SAMU 95 : partage au 78 car détection d’appel limitrophe</a:t>
            </a:r>
          </a:p>
        </p:txBody>
      </p:sp>
      <p:sp>
        <p:nvSpPr>
          <p:cNvPr id="153" name="ZoneTexte 152">
            <a:extLst>
              <a:ext uri="{FF2B5EF4-FFF2-40B4-BE49-F238E27FC236}">
                <a16:creationId xmlns:a16="http://schemas.microsoft.com/office/drawing/2014/main" id="{C456D07D-421F-0AD5-EAFD-FA4236055760}"/>
              </a:ext>
            </a:extLst>
          </p:cNvPr>
          <p:cNvSpPr txBox="1"/>
          <p:nvPr/>
        </p:nvSpPr>
        <p:spPr>
          <a:xfrm>
            <a:off x="2253911" y="2365234"/>
            <a:ext cx="23759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>
                <a:solidFill>
                  <a:schemeClr val="tx1">
                    <a:lumMod val="85000"/>
                    <a:lumOff val="15000"/>
                  </a:schemeClr>
                </a:solidFill>
              </a:rPr>
              <a:t>Partage dossier simple</a:t>
            </a:r>
          </a:p>
        </p:txBody>
      </p:sp>
      <p:sp>
        <p:nvSpPr>
          <p:cNvPr id="162" name="Google Shape;529;p47">
            <a:extLst>
              <a:ext uri="{FF2B5EF4-FFF2-40B4-BE49-F238E27FC236}">
                <a16:creationId xmlns:a16="http://schemas.microsoft.com/office/drawing/2014/main" id="{CC333912-5262-AA65-641C-7F3B91B9217C}"/>
              </a:ext>
            </a:extLst>
          </p:cNvPr>
          <p:cNvSpPr/>
          <p:nvPr/>
        </p:nvSpPr>
        <p:spPr>
          <a:xfrm>
            <a:off x="1785911" y="2385047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01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DA7BAB-4ACB-C7A6-F1E0-EE7D4E592717}"/>
              </a:ext>
            </a:extLst>
          </p:cNvPr>
          <p:cNvSpPr txBox="1"/>
          <p:nvPr/>
        </p:nvSpPr>
        <p:spPr>
          <a:xfrm>
            <a:off x="2253910" y="3342422"/>
            <a:ext cx="27675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tx1">
                    <a:lumMod val="85000"/>
                    <a:lumOff val="15000"/>
                  </a:schemeClr>
                </a:solidFill>
              </a:rPr>
              <a:t>Prise en charge du dossier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094B2CB-4764-FF46-3EF8-E97CFA3FA860}"/>
              </a:ext>
            </a:extLst>
          </p:cNvPr>
          <p:cNvSpPr txBox="1"/>
          <p:nvPr/>
        </p:nvSpPr>
        <p:spPr>
          <a:xfrm>
            <a:off x="5155237" y="3373200"/>
            <a:ext cx="6135541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>
            <a:defPPr>
              <a:defRPr lang="fr-FR"/>
            </a:defPPr>
            <a:lvl1pPr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z="1400"/>
              <a:t>RS-EDA-MAJ - </a:t>
            </a:r>
            <a:r>
              <a:rPr lang="fr-FR" b="1"/>
              <a:t>02</a:t>
            </a:r>
            <a:r>
              <a:rPr lang="fr-FR"/>
              <a:t>. Transfert d’appel terminé et prise en charge côté 78.</a:t>
            </a:r>
          </a:p>
        </p:txBody>
      </p:sp>
      <p:sp>
        <p:nvSpPr>
          <p:cNvPr id="11" name="Google Shape;529;p47">
            <a:extLst>
              <a:ext uri="{FF2B5EF4-FFF2-40B4-BE49-F238E27FC236}">
                <a16:creationId xmlns:a16="http://schemas.microsoft.com/office/drawing/2014/main" id="{ACE0A8E5-12C8-7EBF-F5B5-4C0655E3870F}"/>
              </a:ext>
            </a:extLst>
          </p:cNvPr>
          <p:cNvSpPr/>
          <p:nvPr/>
        </p:nvSpPr>
        <p:spPr>
          <a:xfrm>
            <a:off x="1785911" y="3362235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</a:t>
            </a:r>
            <a:r>
              <a:rPr lang="fr-FR" kern="0">
                <a:solidFill>
                  <a:schemeClr val="bg1"/>
                </a:solidFill>
              </a:rPr>
              <a:t>2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CD98579-0BDD-7F17-61CB-3321B6E4F5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0" y="1989704"/>
            <a:ext cx="1353233" cy="421713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506875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2024-01-10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Réception appel 14:05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Création dossier 14:07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930DE912-5708-C1F2-25F2-50489A555AE1}"/>
              </a:ext>
            </a:extLst>
          </p:cNvPr>
          <p:cNvGrpSpPr/>
          <p:nvPr/>
        </p:nvGrpSpPr>
        <p:grpSpPr>
          <a:xfrm>
            <a:off x="7302345" y="5593069"/>
            <a:ext cx="3967458" cy="1006858"/>
            <a:chOff x="7302345" y="5377914"/>
            <a:chExt cx="3967458" cy="1006858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31BEEEAC-FF5B-EEBE-CD68-CA5B7541775B}"/>
                </a:ext>
              </a:extLst>
            </p:cNvPr>
            <p:cNvSpPr txBox="1"/>
            <p:nvPr/>
          </p:nvSpPr>
          <p:spPr>
            <a:xfrm>
              <a:off x="7302345" y="5646108"/>
              <a:ext cx="396745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1 - </a:t>
              </a:r>
              <a:r>
                <a:rPr lang="fr-FR" sz="1400">
                  <a:solidFill>
                    <a:srgbClr val="2F5597"/>
                  </a:solidFill>
                </a:rPr>
                <a:t>14:08</a:t>
              </a:r>
            </a:p>
            <a:p>
              <a:r>
                <a:rPr lang="fr-FR" sz="1400"/>
                <a:t>Douleurs dans la poitrine, pas de difficulté à respirer, la victime est consciente.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C66EA66A-2A22-ADDE-90DE-3AA1DFCD9196}"/>
                </a:ext>
              </a:extLst>
            </p:cNvPr>
            <p:cNvSpPr txBox="1"/>
            <p:nvPr/>
          </p:nvSpPr>
          <p:spPr>
            <a:xfrm>
              <a:off x="7302345" y="5377914"/>
              <a:ext cx="1797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Notes ARM : </a:t>
              </a:r>
            </a:p>
          </p:txBody>
        </p:sp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0F3F68"/>
                </a:solidFill>
              </a:rPr>
              <a:t>Réception appel : </a:t>
            </a:r>
            <a:r>
              <a:rPr lang="fr-FR">
                <a:solidFill>
                  <a:schemeClr val="tx1">
                    <a:lumMod val="85000"/>
                    <a:lumOff val="15000"/>
                  </a:schemeClr>
                </a:solidFill>
              </a:rPr>
              <a:t>95</a:t>
            </a:r>
          </a:p>
        </p:txBody>
      </p: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73240CC6-9549-28D1-1E65-97B1E87D96C9}"/>
              </a:ext>
            </a:extLst>
          </p:cNvPr>
          <p:cNvGrpSpPr/>
          <p:nvPr/>
        </p:nvGrpSpPr>
        <p:grpSpPr>
          <a:xfrm>
            <a:off x="1914063" y="2054364"/>
            <a:ext cx="4272348" cy="1439455"/>
            <a:chOff x="1914063" y="2054364"/>
            <a:chExt cx="3967458" cy="1439455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7AF0BC66-3B51-86AC-87A5-35166888512E}"/>
                </a:ext>
              </a:extLst>
            </p:cNvPr>
            <p:cNvSpPr txBox="1"/>
            <p:nvPr/>
          </p:nvSpPr>
          <p:spPr>
            <a:xfrm>
              <a:off x="1914063" y="2054364"/>
              <a:ext cx="361656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Localisation de l'affaire/dossier</a:t>
              </a:r>
              <a:r>
                <a:rPr lang="fr-FR">
                  <a:solidFill>
                    <a:srgbClr val="155891"/>
                  </a:solidFill>
                </a:rPr>
                <a:t> </a:t>
              </a: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E087CADB-8000-2828-E43D-D9CA78B23D38}"/>
                </a:ext>
              </a:extLst>
            </p:cNvPr>
            <p:cNvSpPr txBox="1"/>
            <p:nvPr/>
          </p:nvSpPr>
          <p:spPr>
            <a:xfrm>
              <a:off x="1914063" y="2324268"/>
              <a:ext cx="3967458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b="0" i="0">
                  <a:solidFill>
                    <a:srgbClr val="202124"/>
                  </a:solidFill>
                  <a:effectLst/>
                  <a:latin typeface="Google Sans"/>
                </a:rPr>
                <a:t>Interphone : SARL Toto (Immeuble)</a:t>
              </a:r>
            </a:p>
            <a:p>
              <a:r>
                <a:rPr lang="fr-FR" sz="1400" b="0" i="0">
                  <a:solidFill>
                    <a:srgbClr val="202124"/>
                  </a:solidFill>
                  <a:effectLst/>
                  <a:latin typeface="Google Sans"/>
                </a:rPr>
                <a:t>Bâtiment C, escalier D, service comptabilité</a:t>
              </a:r>
            </a:p>
            <a:p>
              <a:r>
                <a:rPr lang="fr-FR" sz="1400" b="0" i="0">
                  <a:solidFill>
                    <a:srgbClr val="202124"/>
                  </a:solidFill>
                  <a:effectLst/>
                  <a:latin typeface="Google Sans"/>
                </a:rPr>
                <a:t>Etage 4</a:t>
              </a:r>
            </a:p>
            <a:p>
              <a:r>
                <a:rPr lang="fr-FR" sz="1400" b="0" i="0">
                  <a:solidFill>
                    <a:srgbClr val="202124"/>
                  </a:solidFill>
                  <a:effectLst/>
                  <a:latin typeface="Google Sans"/>
                </a:rPr>
                <a:t>18 rue des Bois Rochefort –  78500 Sartrouville (78586)</a:t>
              </a:r>
            </a:p>
            <a:p>
              <a:r>
                <a:rPr lang="fr-FR" sz="1400" b="0" i="0">
                  <a:solidFill>
                    <a:srgbClr val="202124"/>
                  </a:solidFill>
                  <a:effectLst/>
                  <a:latin typeface="Google Sans"/>
                </a:rPr>
                <a:t>Téléphone lieu : </a:t>
              </a:r>
              <a:r>
                <a:rPr lang="fr-FR" sz="1400" b="0" i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Google Sans"/>
                </a:rPr>
                <a:t>+33156789456</a:t>
              </a:r>
            </a:p>
          </p:txBody>
        </p:sp>
      </p:grp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01 – </a:t>
            </a:r>
            <a:r>
              <a:rPr lang="fr-FR" sz="2400" b="1" err="1">
                <a:solidFill>
                  <a:srgbClr val="155891"/>
                </a:solidFill>
              </a:rPr>
              <a:t>Ouardia</a:t>
            </a:r>
            <a:r>
              <a:rPr lang="fr-FR" sz="2400" b="1">
                <a:solidFill>
                  <a:srgbClr val="155891"/>
                </a:solidFill>
              </a:rPr>
              <a:t> BOUDADI - Partage de dossier simple - RS-EDA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8" y="769166"/>
            <a:ext cx="8538981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fr-FR" sz="1400" b="1">
                <a:solidFill>
                  <a:schemeClr val="tx1">
                    <a:lumMod val="85000"/>
                    <a:lumOff val="15000"/>
                  </a:schemeClr>
                </a:solidFill>
              </a:rPr>
              <a:t>Contexte </a:t>
            </a:r>
            <a:r>
              <a:rPr lang="fr-FR" sz="1400">
                <a:solidFill>
                  <a:schemeClr val="tx1">
                    <a:lumMod val="85000"/>
                    <a:lumOff val="15000"/>
                  </a:schemeClr>
                </a:solidFill>
              </a:rPr>
              <a:t>: Appel reçu par le SAMU 95 et partagé au SAMU 78 suite à la détection d’un appel limitrophe. </a:t>
            </a:r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19A675BE-B95F-311A-A362-A7BF13E177E1}"/>
              </a:ext>
            </a:extLst>
          </p:cNvPr>
          <p:cNvGrpSpPr/>
          <p:nvPr/>
        </p:nvGrpSpPr>
        <p:grpSpPr>
          <a:xfrm>
            <a:off x="7302345" y="4110510"/>
            <a:ext cx="1390165" cy="585016"/>
            <a:chOff x="7302345" y="3964767"/>
            <a:chExt cx="1390165" cy="585016"/>
          </a:xfrm>
        </p:grpSpPr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51DE4730-AEC7-B9F2-150D-7E54FD98EEAA}"/>
                </a:ext>
              </a:extLst>
            </p:cNvPr>
            <p:cNvSpPr txBox="1"/>
            <p:nvPr/>
          </p:nvSpPr>
          <p:spPr>
            <a:xfrm>
              <a:off x="7302345" y="4242006"/>
              <a:ext cx="139016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P1</a:t>
              </a: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A18E846F-D60B-CE35-4ABB-90BED28C9C9C}"/>
                </a:ext>
              </a:extLst>
            </p:cNvPr>
            <p:cNvSpPr txBox="1"/>
            <p:nvPr/>
          </p:nvSpPr>
          <p:spPr>
            <a:xfrm>
              <a:off x="7302345" y="3964767"/>
              <a:ext cx="11337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Priorité</a:t>
              </a:r>
            </a:p>
          </p:txBody>
        </p:sp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F861AD5F-1AE0-7C9C-2E56-004432798A24}"/>
              </a:ext>
            </a:extLst>
          </p:cNvPr>
          <p:cNvGrpSpPr/>
          <p:nvPr/>
        </p:nvGrpSpPr>
        <p:grpSpPr>
          <a:xfrm>
            <a:off x="1914063" y="4891848"/>
            <a:ext cx="4131673" cy="793912"/>
            <a:chOff x="1914063" y="4708966"/>
            <a:chExt cx="4131673" cy="793912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3C0739CC-09FE-1213-82F8-5F0D978AD74F}"/>
                </a:ext>
              </a:extLst>
            </p:cNvPr>
            <p:cNvSpPr txBox="1"/>
            <p:nvPr/>
          </p:nvSpPr>
          <p:spPr>
            <a:xfrm>
              <a:off x="1914063" y="4979658"/>
              <a:ext cx="413167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L01.02.03 - Domicile; Lieu d'habitation collectif ou foyer d'hébergement ; Appartement </a:t>
              </a: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19843346-6463-35B6-6E89-07237E47D36E}"/>
                </a:ext>
              </a:extLst>
            </p:cNvPr>
            <p:cNvSpPr txBox="1"/>
            <p:nvPr/>
          </p:nvSpPr>
          <p:spPr>
            <a:xfrm>
              <a:off x="1914063" y="4708966"/>
              <a:ext cx="15756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Nature de fait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79559CC1-A90F-2C05-8A3A-11734A2A3E00}"/>
              </a:ext>
            </a:extLst>
          </p:cNvPr>
          <p:cNvGrpSpPr/>
          <p:nvPr/>
        </p:nvGrpSpPr>
        <p:grpSpPr>
          <a:xfrm>
            <a:off x="1931181" y="3597258"/>
            <a:ext cx="2640819" cy="1033071"/>
            <a:chOff x="1931181" y="3494388"/>
            <a:chExt cx="2402696" cy="1033071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DA0552FF-77E0-42B5-717A-10C50C49E9B0}"/>
                </a:ext>
              </a:extLst>
            </p:cNvPr>
            <p:cNvSpPr txBox="1"/>
            <p:nvPr/>
          </p:nvSpPr>
          <p:spPr>
            <a:xfrm>
              <a:off x="1931184" y="3788795"/>
              <a:ext cx="240269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L01.02.03 - Domicile; Lieu d'habitation collectif ou foyer d'hébergement; Appartement </a:t>
              </a:r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50F42B74-C80C-021D-80FD-1663675A19E1}"/>
                </a:ext>
              </a:extLst>
            </p:cNvPr>
            <p:cNvSpPr txBox="1"/>
            <p:nvPr/>
          </p:nvSpPr>
          <p:spPr>
            <a:xfrm>
              <a:off x="1931181" y="3494388"/>
              <a:ext cx="14867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Type de lieu</a:t>
              </a:r>
            </a:p>
          </p:txBody>
        </p:sp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06FFD2F2-499D-82E3-02CA-E7F8B898C26F}"/>
              </a:ext>
            </a:extLst>
          </p:cNvPr>
          <p:cNvGrpSpPr/>
          <p:nvPr/>
        </p:nvGrpSpPr>
        <p:grpSpPr>
          <a:xfrm>
            <a:off x="1914063" y="5729107"/>
            <a:ext cx="4095208" cy="587241"/>
            <a:chOff x="1914063" y="5686075"/>
            <a:chExt cx="4095208" cy="587241"/>
          </a:xfrm>
        </p:grpSpPr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121C22C7-2D5E-FD4A-4F69-BB8F0F9AE5F8}"/>
                </a:ext>
              </a:extLst>
            </p:cNvPr>
            <p:cNvSpPr txBox="1"/>
            <p:nvPr/>
          </p:nvSpPr>
          <p:spPr>
            <a:xfrm>
              <a:off x="1914063" y="5965539"/>
              <a:ext cx="40952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b="0" i="0">
                  <a:effectLst/>
                  <a:latin typeface="Calibri" panose="020F0502020204030204" pitchFamily="34" charset="0"/>
                </a:rPr>
                <a:t>M03.06 – </a:t>
              </a:r>
              <a:r>
                <a:rPr lang="fr-FR" sz="1400">
                  <a:latin typeface="Calibri" panose="020F0502020204030204" pitchFamily="34" charset="0"/>
                </a:rPr>
                <a:t>P</a:t>
              </a:r>
              <a:r>
                <a:rPr lang="fr-FR" sz="1400" b="0" i="0">
                  <a:effectLst/>
                  <a:latin typeface="Calibri" panose="020F0502020204030204" pitchFamily="34" charset="0"/>
                </a:rPr>
                <a:t>roblème médical, Douleur thoracique</a:t>
              </a:r>
              <a:endParaRPr lang="fr-FR" sz="1400"/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EFDF08D0-6804-D293-1508-B9F04F1587A8}"/>
                </a:ext>
              </a:extLst>
            </p:cNvPr>
            <p:cNvSpPr txBox="1"/>
            <p:nvPr/>
          </p:nvSpPr>
          <p:spPr>
            <a:xfrm>
              <a:off x="1914063" y="5686075"/>
              <a:ext cx="1797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Motif de recours</a:t>
              </a:r>
            </a:p>
          </p:txBody>
        </p:sp>
      </p:grp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69984631-67DC-76D4-A8EC-4B6D5B326F38}"/>
              </a:ext>
            </a:extLst>
          </p:cNvPr>
          <p:cNvGrpSpPr/>
          <p:nvPr/>
        </p:nvGrpSpPr>
        <p:grpSpPr>
          <a:xfrm>
            <a:off x="7302345" y="3482538"/>
            <a:ext cx="4131673" cy="590339"/>
            <a:chOff x="7302345" y="3119857"/>
            <a:chExt cx="3967457" cy="590339"/>
          </a:xfrm>
        </p:grpSpPr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DFB0522B-D9E1-6E3D-663D-792EA28283B0}"/>
                </a:ext>
              </a:extLst>
            </p:cNvPr>
            <p:cNvSpPr txBox="1"/>
            <p:nvPr/>
          </p:nvSpPr>
          <p:spPr>
            <a:xfrm>
              <a:off x="7302345" y="3402419"/>
              <a:ext cx="396745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dirty="0"/>
                <a:t>Femme, </a:t>
              </a:r>
              <a:r>
                <a:rPr lang="fr-FR" sz="1400" dirty="0" err="1"/>
                <a:t>Ouardia</a:t>
              </a:r>
              <a:r>
                <a:rPr lang="fr-FR" sz="1400" dirty="0"/>
                <a:t> </a:t>
              </a:r>
              <a:r>
                <a:rPr lang="fr-FR" sz="1400" dirty="0" err="1"/>
                <a:t>Boudadi</a:t>
              </a:r>
              <a:r>
                <a:rPr lang="fr-FR" sz="1400"/>
                <a:t>, 47 </a:t>
              </a:r>
              <a:r>
                <a:rPr lang="fr-FR" sz="1400" dirty="0"/>
                <a:t>ans, DDN : 26/02/1982</a:t>
              </a:r>
              <a:endParaRPr lang="fr-FR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8E9DEA88-69FA-7D8F-C79C-0B850334D9B0}"/>
                </a:ext>
              </a:extLst>
            </p:cNvPr>
            <p:cNvSpPr txBox="1"/>
            <p:nvPr/>
          </p:nvSpPr>
          <p:spPr>
            <a:xfrm>
              <a:off x="7302345" y="3119857"/>
              <a:ext cx="29247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P</a:t>
              </a:r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atient 1</a:t>
              </a:r>
              <a:endParaRPr lang="fr-FR">
                <a:solidFill>
                  <a:srgbClr val="155891"/>
                </a:solidFill>
              </a:endParaRPr>
            </a:p>
          </p:txBody>
        </p:sp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4ED068CE-4BCA-A581-C2F1-121B74A3438C}"/>
              </a:ext>
            </a:extLst>
          </p:cNvPr>
          <p:cNvGrpSpPr/>
          <p:nvPr/>
        </p:nvGrpSpPr>
        <p:grpSpPr>
          <a:xfrm>
            <a:off x="7302344" y="2085715"/>
            <a:ext cx="4272347" cy="1235534"/>
            <a:chOff x="7302344" y="2085715"/>
            <a:chExt cx="3991900" cy="1235534"/>
          </a:xfrm>
        </p:grpSpPr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39348AD7-7ED5-53BA-0B8E-32CCD57A1C79}"/>
                </a:ext>
              </a:extLst>
            </p:cNvPr>
            <p:cNvSpPr txBox="1"/>
            <p:nvPr/>
          </p:nvSpPr>
          <p:spPr>
            <a:xfrm>
              <a:off x="7302344" y="2367142"/>
              <a:ext cx="399190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b="0" i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Söhne"/>
                </a:rPr>
                <a:t>Magda LENA, collègue de la victime – téléphone capte mal</a:t>
              </a:r>
            </a:p>
            <a:p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Contact requérant : +33</a:t>
              </a:r>
              <a:r>
                <a:rPr lang="fr-FR" sz="1400" b="0" i="0" u="none" strike="noStrik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6 07 08 09 28</a:t>
              </a:r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</a:p>
            <a:p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N° de contre appel et n° de tel du lieu : </a:t>
              </a:r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+33</a:t>
              </a:r>
              <a:r>
                <a:rPr lang="fr-FR" sz="1400" b="0" i="0" u="none" strike="noStrik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1 56 78 94 56</a:t>
              </a:r>
              <a:r>
                <a:rPr lang="fr-FR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</a:t>
              </a: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08EFC3B2-4340-A005-2D79-B2E78655549F}"/>
                </a:ext>
              </a:extLst>
            </p:cNvPr>
            <p:cNvSpPr txBox="1"/>
            <p:nvPr/>
          </p:nvSpPr>
          <p:spPr>
            <a:xfrm>
              <a:off x="7302345" y="2085715"/>
              <a:ext cx="29247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Appelant/Requérant</a:t>
              </a:r>
              <a:endParaRPr lang="fr-FR">
                <a:solidFill>
                  <a:srgbClr val="155891"/>
                </a:solidFill>
              </a:endParaRPr>
            </a:p>
          </p:txBody>
        </p:sp>
      </p:grp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FC875F26-4353-38D4-5F16-68DB8A46889D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fr.health.samu950.DRFR159502401000233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73601F01-F322-11F0-22DF-49D4C6B897E7}"/>
              </a:ext>
            </a:extLst>
          </p:cNvPr>
          <p:cNvSpPr txBox="1"/>
          <p:nvPr/>
        </p:nvSpPr>
        <p:spPr>
          <a:xfrm>
            <a:off x="9471378" y="1541980"/>
            <a:ext cx="23387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0F3F68"/>
                </a:solidFill>
              </a:rPr>
              <a:t>Appel limitrophe </a:t>
            </a:r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fr-FR">
                <a:solidFill>
                  <a:schemeClr val="tx1">
                    <a:lumMod val="85000"/>
                    <a:lumOff val="15000"/>
                  </a:schemeClr>
                </a:solidFill>
              </a:rPr>
              <a:t>oui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8373AD2-9B29-746C-8912-1C1B5ECF4405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0F3F68"/>
                </a:solidFill>
              </a:rPr>
              <a:t>À : </a:t>
            </a:r>
            <a:r>
              <a:rPr lang="fr-FR">
                <a:solidFill>
                  <a:schemeClr val="tx1">
                    <a:lumMod val="85000"/>
                    <a:lumOff val="15000"/>
                  </a:schemeClr>
                </a:solidFill>
              </a:rPr>
              <a:t>SAMU 78</a:t>
            </a:r>
          </a:p>
        </p:txBody>
      </p: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DF3CFB3F-FCDA-EA9E-85E3-FC30ACFD90B8}"/>
              </a:ext>
            </a:extLst>
          </p:cNvPr>
          <p:cNvGrpSpPr/>
          <p:nvPr/>
        </p:nvGrpSpPr>
        <p:grpSpPr>
          <a:xfrm>
            <a:off x="7302345" y="4778036"/>
            <a:ext cx="4131673" cy="801842"/>
            <a:chOff x="7302345" y="4653193"/>
            <a:chExt cx="4131673" cy="801842"/>
          </a:xfrm>
        </p:grpSpPr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DB9223F8-989F-793B-BC74-C744F2E4620A}"/>
                </a:ext>
              </a:extLst>
            </p:cNvPr>
            <p:cNvSpPr txBox="1"/>
            <p:nvPr/>
          </p:nvSpPr>
          <p:spPr>
            <a:xfrm>
              <a:off x="7302345" y="4653193"/>
              <a:ext cx="20133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Note dossier :  </a:t>
              </a:r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5F6B7C0F-2B7E-C7C3-C48B-A7D8E175DB8A}"/>
                </a:ext>
              </a:extLst>
            </p:cNvPr>
            <p:cNvSpPr txBox="1"/>
            <p:nvPr/>
          </p:nvSpPr>
          <p:spPr>
            <a:xfrm>
              <a:off x="7302345" y="4931815"/>
              <a:ext cx="413167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fr-FR"/>
              </a:defPPr>
              <a:lvl1pPr>
                <a:defRPr sz="1400"/>
              </a:lvl1pPr>
            </a:lstStyle>
            <a:p>
              <a:r>
                <a:rPr lang="fr-FR">
                  <a:solidFill>
                    <a:srgbClr val="2F5597"/>
                  </a:solidFill>
                </a:rPr>
                <a:t>14:10</a:t>
              </a:r>
              <a:r>
                <a:rPr lang="fr-FR">
                  <a:solidFill>
                    <a:srgbClr val="FF3399"/>
                  </a:solidFill>
                </a:rPr>
                <a:t> - </a:t>
              </a:r>
              <a:r>
                <a:rPr lang="fr-FR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Malaise sur lieu de travail, rappeler le service comptabilité si perte de la communication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8B2D6CFE-9EDD-3FBD-6AB9-513E26722EF1}"/>
              </a:ext>
            </a:extLst>
          </p:cNvPr>
          <p:cNvGrpSpPr/>
          <p:nvPr/>
        </p:nvGrpSpPr>
        <p:grpSpPr>
          <a:xfrm>
            <a:off x="4328848" y="3597258"/>
            <a:ext cx="2347663" cy="1029975"/>
            <a:chOff x="4328848" y="3591334"/>
            <a:chExt cx="2347663" cy="1029975"/>
          </a:xfrm>
        </p:grpSpPr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DFAAFDDA-F48A-4302-A1A4-F91551AEBB9B}"/>
                </a:ext>
              </a:extLst>
            </p:cNvPr>
            <p:cNvSpPr txBox="1"/>
            <p:nvPr/>
          </p:nvSpPr>
          <p:spPr>
            <a:xfrm>
              <a:off x="4328848" y="3591334"/>
              <a:ext cx="14867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Coordonnées</a:t>
              </a: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627914FC-8431-3A6E-AED0-79ED597DE8FF}"/>
                </a:ext>
              </a:extLst>
            </p:cNvPr>
            <p:cNvSpPr txBox="1"/>
            <p:nvPr/>
          </p:nvSpPr>
          <p:spPr>
            <a:xfrm>
              <a:off x="4358423" y="3882645"/>
              <a:ext cx="231808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fr-FR"/>
              </a:defPPr>
              <a:lvl1pPr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r>
                <a:rPr lang="fr-FR" err="1"/>
                <a:t>Lat</a:t>
              </a:r>
              <a:r>
                <a:rPr lang="fr-FR"/>
                <a:t>: 48.95102310180664</a:t>
              </a:r>
            </a:p>
            <a:p>
              <a:r>
                <a:rPr lang="fr-FR" err="1"/>
                <a:t>Lon</a:t>
              </a:r>
              <a:r>
                <a:rPr lang="fr-FR"/>
                <a:t>: 2.1857428550720215</a:t>
              </a:r>
            </a:p>
            <a:p>
              <a:r>
                <a:rPr lang="fr-FR" err="1"/>
                <a:t>Precision</a:t>
              </a:r>
              <a:r>
                <a:rPr lang="fr-FR"/>
                <a:t>: ADRESSE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E1E362B4-CEDD-C14F-7A3E-61C4A972A701}"/>
              </a:ext>
            </a:extLst>
          </p:cNvPr>
          <p:cNvGrpSpPr/>
          <p:nvPr/>
        </p:nvGrpSpPr>
        <p:grpSpPr>
          <a:xfrm>
            <a:off x="8250753" y="3345803"/>
            <a:ext cx="3074878" cy="447348"/>
            <a:chOff x="8339653" y="3174353"/>
            <a:chExt cx="3074878" cy="447348"/>
          </a:xfrm>
        </p:grpSpPr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9035012E-38E2-3CB2-DBB3-71DC716699F6}"/>
                </a:ext>
              </a:extLst>
            </p:cNvPr>
            <p:cNvSpPr txBox="1"/>
            <p:nvPr/>
          </p:nvSpPr>
          <p:spPr>
            <a:xfrm>
              <a:off x="9141343" y="3405056"/>
              <a:ext cx="2273188" cy="21664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txBody>
            <a:bodyPr wrap="square" lIns="36000" tIns="36000" rIns="36000" bIns="36000">
              <a:spAutoFit/>
            </a:bodyPr>
            <a:lstStyle>
              <a:defPPr>
                <a:defRPr lang="fr-FR"/>
              </a:defPPr>
              <a:lvl1pPr>
                <a:defRPr sz="1200">
                  <a:solidFill>
                    <a:schemeClr val="bg1"/>
                  </a:solidFill>
                </a:defRPr>
              </a:lvl1pPr>
            </a:lstStyle>
            <a:p>
              <a:pPr algn="ctr"/>
              <a:r>
                <a:rPr lang="fr-FR" sz="800">
                  <a:solidFill>
                    <a:schemeClr val="bg2">
                      <a:lumMod val="25000"/>
                    </a:schemeClr>
                  </a:solidFill>
                </a:rPr>
                <a:t>fr.health.samu950.patient.DRFR159502401000233.1</a:t>
              </a:r>
            </a:p>
          </p:txBody>
        </p:sp>
        <p:pic>
          <p:nvPicPr>
            <p:cNvPr id="8" name="Graphique 7">
              <a:extLst>
                <a:ext uri="{FF2B5EF4-FFF2-40B4-BE49-F238E27FC236}">
                  <a16:creationId xmlns:a16="http://schemas.microsoft.com/office/drawing/2014/main" id="{7DBB16CE-AB20-7F93-F9C7-B838A7D4B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72987" y="3174353"/>
              <a:ext cx="381000" cy="381000"/>
            </a:xfrm>
            <a:prstGeom prst="rect">
              <a:avLst/>
            </a:prstGeom>
          </p:spPr>
        </p:pic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97C974C0-B3A5-5157-8020-C682818AFB35}"/>
                </a:ext>
              </a:extLst>
            </p:cNvPr>
            <p:cNvCxnSpPr>
              <a:cxnSpLocks/>
              <a:endCxn id="2" idx="1"/>
            </p:cNvCxnSpPr>
            <p:nvPr/>
          </p:nvCxnSpPr>
          <p:spPr>
            <a:xfrm flipV="1">
              <a:off x="8339653" y="3513379"/>
              <a:ext cx="801690" cy="584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680F0E06-3CEB-F3BF-5674-DC5B1AAE7B45}"/>
              </a:ext>
            </a:extLst>
          </p:cNvPr>
          <p:cNvGrpSpPr/>
          <p:nvPr/>
        </p:nvGrpSpPr>
        <p:grpSpPr>
          <a:xfrm>
            <a:off x="8656924" y="4110510"/>
            <a:ext cx="973398" cy="606532"/>
            <a:chOff x="7356591" y="3803397"/>
            <a:chExt cx="1390165" cy="606532"/>
          </a:xfrm>
        </p:grpSpPr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28E784FC-598C-20ED-B401-05BCCCFC73BB}"/>
                </a:ext>
              </a:extLst>
            </p:cNvPr>
            <p:cNvSpPr txBox="1"/>
            <p:nvPr/>
          </p:nvSpPr>
          <p:spPr>
            <a:xfrm>
              <a:off x="7356591" y="4102152"/>
              <a:ext cx="139016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AMU</a:t>
              </a:r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0B09AFB7-AF5F-EEDC-22B9-40624CDB8254}"/>
                </a:ext>
              </a:extLst>
            </p:cNvPr>
            <p:cNvSpPr txBox="1"/>
            <p:nvPr/>
          </p:nvSpPr>
          <p:spPr>
            <a:xfrm>
              <a:off x="7356591" y="3803397"/>
              <a:ext cx="11337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Filière</a:t>
              </a: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19F3A8E3-C0F7-74E7-BBD3-492A065FD584}"/>
              </a:ext>
            </a:extLst>
          </p:cNvPr>
          <p:cNvGrpSpPr/>
          <p:nvPr/>
        </p:nvGrpSpPr>
        <p:grpSpPr>
          <a:xfrm>
            <a:off x="9954855" y="4110510"/>
            <a:ext cx="1845059" cy="606532"/>
            <a:chOff x="7356591" y="3803397"/>
            <a:chExt cx="1447038" cy="606532"/>
          </a:xfrm>
        </p:grpSpPr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137DB816-6A29-67F4-4D5D-D594E4AC3318}"/>
                </a:ext>
              </a:extLst>
            </p:cNvPr>
            <p:cNvSpPr txBox="1"/>
            <p:nvPr/>
          </p:nvSpPr>
          <p:spPr>
            <a:xfrm>
              <a:off x="7356591" y="4102152"/>
              <a:ext cx="139016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Primaire</a:t>
              </a:r>
            </a:p>
          </p:txBody>
        </p: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4908DC17-CD35-482C-E8B5-0758B856A734}"/>
                </a:ext>
              </a:extLst>
            </p:cNvPr>
            <p:cNvSpPr txBox="1"/>
            <p:nvPr/>
          </p:nvSpPr>
          <p:spPr>
            <a:xfrm>
              <a:off x="7356591" y="3803397"/>
              <a:ext cx="14470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Type intervention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6005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0F3F68"/>
                </a:solidFill>
              </a:rPr>
              <a:t>Réception appel : </a:t>
            </a:r>
            <a:r>
              <a:rPr lang="fr-FR">
                <a:solidFill>
                  <a:schemeClr val="bg2">
                    <a:lumMod val="10000"/>
                  </a:schemeClr>
                </a:solidFill>
              </a:rPr>
              <a:t>77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5500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00 - Didier MOREL - Périmètre fonctionnel du cas de test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8" y="769166"/>
            <a:ext cx="8538981" cy="71903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tabLst>
                <a:tab pos="1162050" algn="l"/>
              </a:tabLst>
            </a:pPr>
            <a:r>
              <a:rPr lang="fr-FR" sz="1400" b="1">
                <a:solidFill>
                  <a:schemeClr val="bg2">
                    <a:lumMod val="10000"/>
                  </a:schemeClr>
                </a:solidFill>
              </a:rPr>
              <a:t>Cas d’usage</a:t>
            </a: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: 	Partage de dossier simple</a:t>
            </a:r>
          </a:p>
          <a:p>
            <a:pPr>
              <a:tabLst>
                <a:tab pos="1162050" algn="l"/>
              </a:tabLst>
            </a:pP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	Partage de ressources</a:t>
            </a:r>
          </a:p>
          <a:p>
            <a:endParaRPr lang="fr-FR" sz="140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ZoneTexte 42">
            <a:extLst>
              <a:ext uri="{FF2B5EF4-FFF2-40B4-BE49-F238E27FC236}">
                <a16:creationId xmlns:a16="http://schemas.microsoft.com/office/drawing/2014/main" id="{C8373AD2-9B29-746C-8912-1C1B5ECF4405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0F3F68"/>
                </a:solidFill>
              </a:rPr>
              <a:t>Partage avec : </a:t>
            </a:r>
            <a:r>
              <a:rPr lang="fr-FR">
                <a:solidFill>
                  <a:schemeClr val="bg2">
                    <a:lumMod val="10000"/>
                  </a:schemeClr>
                </a:solidFill>
              </a:rPr>
              <a:t>SAMU 94</a:t>
            </a:r>
          </a:p>
        </p:txBody>
      </p:sp>
      <p:sp>
        <p:nvSpPr>
          <p:cNvPr id="152" name="ZoneTexte 151">
            <a:extLst>
              <a:ext uri="{FF2B5EF4-FFF2-40B4-BE49-F238E27FC236}">
                <a16:creationId xmlns:a16="http://schemas.microsoft.com/office/drawing/2014/main" id="{26238ED3-40E7-CA3E-C0C7-646AAEE4C807}"/>
              </a:ext>
            </a:extLst>
          </p:cNvPr>
          <p:cNvSpPr txBox="1"/>
          <p:nvPr/>
        </p:nvSpPr>
        <p:spPr>
          <a:xfrm>
            <a:off x="5150835" y="2298964"/>
            <a:ext cx="6403292" cy="523220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RS-EDA - </a:t>
            </a:r>
            <a:r>
              <a:rPr lang="fr-FR" sz="1400" b="1" dirty="0">
                <a:solidFill>
                  <a:schemeClr val="bg2">
                    <a:lumMod val="10000"/>
                  </a:schemeClr>
                </a:solidFill>
              </a:rPr>
              <a:t>01a</a:t>
            </a:r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. Appel reçu par le SAMU 77 : anticipation besoin en chirurgie de la main</a:t>
            </a:r>
          </a:p>
          <a:p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RS-RI - </a:t>
            </a:r>
            <a:r>
              <a:rPr lang="fr-FR" sz="1400" b="1" dirty="0">
                <a:solidFill>
                  <a:schemeClr val="bg2">
                    <a:lumMod val="10000"/>
                  </a:schemeClr>
                </a:solidFill>
              </a:rPr>
              <a:t>01b</a:t>
            </a:r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. Engagement VSAV et VLM SMUR </a:t>
            </a:r>
          </a:p>
        </p:txBody>
      </p:sp>
      <p:sp>
        <p:nvSpPr>
          <p:cNvPr id="153" name="ZoneTexte 152">
            <a:extLst>
              <a:ext uri="{FF2B5EF4-FFF2-40B4-BE49-F238E27FC236}">
                <a16:creationId xmlns:a16="http://schemas.microsoft.com/office/drawing/2014/main" id="{C456D07D-421F-0AD5-EAFD-FA4236055760}"/>
              </a:ext>
            </a:extLst>
          </p:cNvPr>
          <p:cNvSpPr txBox="1"/>
          <p:nvPr/>
        </p:nvSpPr>
        <p:spPr>
          <a:xfrm>
            <a:off x="2258653" y="2375908"/>
            <a:ext cx="23759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>
                <a:solidFill>
                  <a:schemeClr val="bg2">
                    <a:lumMod val="10000"/>
                  </a:schemeClr>
                </a:solidFill>
              </a:rPr>
              <a:t>Partage dossier simple</a:t>
            </a:r>
          </a:p>
        </p:txBody>
      </p:sp>
      <p:sp>
        <p:nvSpPr>
          <p:cNvPr id="155" name="ZoneTexte 154">
            <a:extLst>
              <a:ext uri="{FF2B5EF4-FFF2-40B4-BE49-F238E27FC236}">
                <a16:creationId xmlns:a16="http://schemas.microsoft.com/office/drawing/2014/main" id="{84D095D5-831D-374C-FD5A-3388FD8A0E46}"/>
              </a:ext>
            </a:extLst>
          </p:cNvPr>
          <p:cNvSpPr txBox="1"/>
          <p:nvPr/>
        </p:nvSpPr>
        <p:spPr>
          <a:xfrm>
            <a:off x="5150835" y="3125537"/>
            <a:ext cx="6403292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RS-EDA-MAJ - </a:t>
            </a:r>
            <a:r>
              <a:rPr lang="fr-FR" sz="1400" b="1" dirty="0">
                <a:solidFill>
                  <a:schemeClr val="bg2">
                    <a:lumMod val="10000"/>
                  </a:schemeClr>
                </a:solidFill>
              </a:rPr>
              <a:t>02</a:t>
            </a:r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. Malaise de l’épouse : ajout d’un patient au dossier</a:t>
            </a:r>
          </a:p>
        </p:txBody>
      </p:sp>
      <p:sp>
        <p:nvSpPr>
          <p:cNvPr id="156" name="ZoneTexte 155">
            <a:extLst>
              <a:ext uri="{FF2B5EF4-FFF2-40B4-BE49-F238E27FC236}">
                <a16:creationId xmlns:a16="http://schemas.microsoft.com/office/drawing/2014/main" id="{E5661A2D-A5A0-1894-BE48-ADF3E36E7B27}"/>
              </a:ext>
            </a:extLst>
          </p:cNvPr>
          <p:cNvSpPr txBox="1"/>
          <p:nvPr/>
        </p:nvSpPr>
        <p:spPr>
          <a:xfrm>
            <a:off x="3211534" y="3079370"/>
            <a:ext cx="2070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>
                <a:solidFill>
                  <a:schemeClr val="bg2">
                    <a:lumMod val="10000"/>
                  </a:schemeClr>
                </a:solidFill>
              </a:rPr>
              <a:t>MAJ dossier</a:t>
            </a:r>
            <a:endParaRPr lang="fr-FR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57" name="ZoneTexte 156">
            <a:extLst>
              <a:ext uri="{FF2B5EF4-FFF2-40B4-BE49-F238E27FC236}">
                <a16:creationId xmlns:a16="http://schemas.microsoft.com/office/drawing/2014/main" id="{AC35FA3D-F41A-A4DD-D910-0B5B62E9AA4B}"/>
              </a:ext>
            </a:extLst>
          </p:cNvPr>
          <p:cNvSpPr txBox="1"/>
          <p:nvPr/>
        </p:nvSpPr>
        <p:spPr>
          <a:xfrm>
            <a:off x="3264064" y="3842880"/>
            <a:ext cx="2070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chemeClr val="bg2">
                    <a:lumMod val="10000"/>
                  </a:schemeClr>
                </a:solidFill>
              </a:rPr>
              <a:t>MAJ statuts ressources</a:t>
            </a:r>
            <a:endParaRPr lang="fr-FR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id="{58C219F5-1353-4EFB-74F2-DFCE7C2A1D79}"/>
              </a:ext>
            </a:extLst>
          </p:cNvPr>
          <p:cNvSpPr txBox="1"/>
          <p:nvPr/>
        </p:nvSpPr>
        <p:spPr>
          <a:xfrm>
            <a:off x="5150835" y="3765936"/>
            <a:ext cx="6403292" cy="523220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RS-SR - </a:t>
            </a:r>
            <a:r>
              <a:rPr lang="fr-FR" sz="1400" b="1">
                <a:solidFill>
                  <a:schemeClr val="bg2">
                    <a:lumMod val="10000"/>
                  </a:schemeClr>
                </a:solidFill>
              </a:rPr>
              <a:t>03a</a:t>
            </a: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. Arrivée du VSAV</a:t>
            </a:r>
          </a:p>
          <a:p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RS-SR - </a:t>
            </a:r>
            <a:r>
              <a:rPr lang="fr-FR" sz="1400" b="1">
                <a:solidFill>
                  <a:schemeClr val="bg2">
                    <a:lumMod val="10000"/>
                  </a:schemeClr>
                </a:solidFill>
              </a:rPr>
              <a:t>03b</a:t>
            </a: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. Début de prise en charge du VLM SMUR</a:t>
            </a:r>
          </a:p>
        </p:txBody>
      </p:sp>
      <p:sp>
        <p:nvSpPr>
          <p:cNvPr id="159" name="ZoneTexte 158">
            <a:extLst>
              <a:ext uri="{FF2B5EF4-FFF2-40B4-BE49-F238E27FC236}">
                <a16:creationId xmlns:a16="http://schemas.microsoft.com/office/drawing/2014/main" id="{A8081279-F1EF-97CF-93FC-18826B6857F6}"/>
              </a:ext>
            </a:extLst>
          </p:cNvPr>
          <p:cNvSpPr txBox="1"/>
          <p:nvPr/>
        </p:nvSpPr>
        <p:spPr>
          <a:xfrm>
            <a:off x="2258653" y="5004549"/>
            <a:ext cx="25161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bg2">
                    <a:lumMod val="10000"/>
                  </a:schemeClr>
                </a:solidFill>
              </a:rPr>
              <a:t>Partage de ressources</a:t>
            </a:r>
          </a:p>
        </p:txBody>
      </p:sp>
      <p:sp>
        <p:nvSpPr>
          <p:cNvPr id="160" name="ZoneTexte 159">
            <a:extLst>
              <a:ext uri="{FF2B5EF4-FFF2-40B4-BE49-F238E27FC236}">
                <a16:creationId xmlns:a16="http://schemas.microsoft.com/office/drawing/2014/main" id="{2FF8A264-FD69-8D27-27CC-5CDAD13D6EFF}"/>
              </a:ext>
            </a:extLst>
          </p:cNvPr>
          <p:cNvSpPr txBox="1"/>
          <p:nvPr/>
        </p:nvSpPr>
        <p:spPr>
          <a:xfrm>
            <a:off x="5150835" y="4819883"/>
            <a:ext cx="6403292" cy="738664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RS-DR - </a:t>
            </a:r>
            <a:r>
              <a:rPr lang="fr-FR" sz="1400" b="1" dirty="0">
                <a:solidFill>
                  <a:schemeClr val="bg2">
                    <a:lumMod val="10000"/>
                  </a:schemeClr>
                </a:solidFill>
              </a:rPr>
              <a:t>04a</a:t>
            </a:r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.Demande de ressources au 94 (</a:t>
            </a:r>
            <a:r>
              <a:rPr lang="fr-FR" sz="1400" dirty="0" err="1">
                <a:solidFill>
                  <a:schemeClr val="bg2">
                    <a:lumMod val="10000"/>
                  </a:schemeClr>
                </a:solidFill>
              </a:rPr>
              <a:t>Hélismur</a:t>
            </a:r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)</a:t>
            </a:r>
          </a:p>
          <a:p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RS-RR - </a:t>
            </a:r>
            <a:r>
              <a:rPr lang="fr-FR" sz="1400" b="1" dirty="0">
                <a:solidFill>
                  <a:schemeClr val="bg2">
                    <a:lumMod val="10000"/>
                  </a:schemeClr>
                </a:solidFill>
              </a:rPr>
              <a:t>04b</a:t>
            </a:r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.Réponse du 94</a:t>
            </a:r>
          </a:p>
          <a:p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RS-RI - </a:t>
            </a:r>
            <a:r>
              <a:rPr lang="fr-FR" sz="1400" b="1" dirty="0">
                <a:solidFill>
                  <a:schemeClr val="bg2">
                    <a:lumMod val="10000"/>
                  </a:schemeClr>
                </a:solidFill>
              </a:rPr>
              <a:t>04c</a:t>
            </a:r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. Engagement </a:t>
            </a:r>
            <a:r>
              <a:rPr lang="fr-FR" sz="1400" dirty="0" err="1">
                <a:solidFill>
                  <a:schemeClr val="bg2">
                    <a:lumMod val="10000"/>
                  </a:schemeClr>
                </a:solidFill>
              </a:rPr>
              <a:t>Hélismur</a:t>
            </a:r>
            <a:r>
              <a:rPr lang="fr-FR" sz="1400" dirty="0">
                <a:solidFill>
                  <a:schemeClr val="bg2">
                    <a:lumMod val="10000"/>
                  </a:schemeClr>
                </a:solidFill>
              </a:rPr>
              <a:t> 94</a:t>
            </a:r>
          </a:p>
        </p:txBody>
      </p:sp>
      <p:sp>
        <p:nvSpPr>
          <p:cNvPr id="162" name="Google Shape;529;p47">
            <a:extLst>
              <a:ext uri="{FF2B5EF4-FFF2-40B4-BE49-F238E27FC236}">
                <a16:creationId xmlns:a16="http://schemas.microsoft.com/office/drawing/2014/main" id="{CC333912-5262-AA65-641C-7F3B91B9217C}"/>
              </a:ext>
            </a:extLst>
          </p:cNvPr>
          <p:cNvSpPr/>
          <p:nvPr/>
        </p:nvSpPr>
        <p:spPr>
          <a:xfrm>
            <a:off x="1790653" y="2395721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01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3" name="Google Shape;529;p47">
            <a:extLst>
              <a:ext uri="{FF2B5EF4-FFF2-40B4-BE49-F238E27FC236}">
                <a16:creationId xmlns:a16="http://schemas.microsoft.com/office/drawing/2014/main" id="{A378ED2F-1A8E-1D3E-9DF9-EF935A0D50E2}"/>
              </a:ext>
            </a:extLst>
          </p:cNvPr>
          <p:cNvSpPr/>
          <p:nvPr/>
        </p:nvSpPr>
        <p:spPr>
          <a:xfrm>
            <a:off x="2728769" y="3099183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D99A76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02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4" name="Google Shape;529;p47">
            <a:extLst>
              <a:ext uri="{FF2B5EF4-FFF2-40B4-BE49-F238E27FC236}">
                <a16:creationId xmlns:a16="http://schemas.microsoft.com/office/drawing/2014/main" id="{5FD6EE5B-7AD8-3494-BA23-D6776E6561C8}"/>
              </a:ext>
            </a:extLst>
          </p:cNvPr>
          <p:cNvSpPr/>
          <p:nvPr/>
        </p:nvSpPr>
        <p:spPr>
          <a:xfrm>
            <a:off x="2693187" y="3862693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D99A76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03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5" name="Google Shape;529;p47">
            <a:extLst>
              <a:ext uri="{FF2B5EF4-FFF2-40B4-BE49-F238E27FC236}">
                <a16:creationId xmlns:a16="http://schemas.microsoft.com/office/drawing/2014/main" id="{7DFC67FB-25E0-2ED2-6ACE-B27A872E705E}"/>
              </a:ext>
            </a:extLst>
          </p:cNvPr>
          <p:cNvSpPr/>
          <p:nvPr/>
        </p:nvSpPr>
        <p:spPr>
          <a:xfrm>
            <a:off x="1790653" y="5024362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04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72" name="Connecteur : en angle 171">
            <a:extLst>
              <a:ext uri="{FF2B5EF4-FFF2-40B4-BE49-F238E27FC236}">
                <a16:creationId xmlns:a16="http://schemas.microsoft.com/office/drawing/2014/main" id="{F543637A-A63B-7E63-8AA2-E35D2E612D9A}"/>
              </a:ext>
            </a:extLst>
          </p:cNvPr>
          <p:cNvCxnSpPr>
            <a:cxnSpLocks/>
            <a:stCxn id="162" idx="1"/>
            <a:endCxn id="163" idx="2"/>
          </p:cNvCxnSpPr>
          <p:nvPr/>
        </p:nvCxnSpPr>
        <p:spPr>
          <a:xfrm rot="16200000" flipH="1">
            <a:off x="2107407" y="2642674"/>
            <a:ext cx="538609" cy="704116"/>
          </a:xfrm>
          <a:prstGeom prst="bentConnector2">
            <a:avLst/>
          </a:prstGeom>
          <a:ln>
            <a:solidFill>
              <a:srgbClr val="D99A76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Connecteur : en angle 173">
            <a:extLst>
              <a:ext uri="{FF2B5EF4-FFF2-40B4-BE49-F238E27FC236}">
                <a16:creationId xmlns:a16="http://schemas.microsoft.com/office/drawing/2014/main" id="{3845EBD0-0DC1-228E-2588-EA6324D356C5}"/>
              </a:ext>
            </a:extLst>
          </p:cNvPr>
          <p:cNvCxnSpPr>
            <a:cxnSpLocks/>
            <a:stCxn id="162" idx="1"/>
            <a:endCxn id="164" idx="2"/>
          </p:cNvCxnSpPr>
          <p:nvPr/>
        </p:nvCxnSpPr>
        <p:spPr>
          <a:xfrm rot="16200000" flipH="1">
            <a:off x="1707861" y="3042220"/>
            <a:ext cx="1302119" cy="668534"/>
          </a:xfrm>
          <a:prstGeom prst="bentConnector2">
            <a:avLst/>
          </a:prstGeom>
          <a:ln>
            <a:solidFill>
              <a:srgbClr val="D99A76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DE403C5B-B8DB-1172-9620-7D65ADF8820C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4CDB16E8-3EDE-453D-36D7-9AEFDE4C30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0" y="1989704"/>
            <a:ext cx="1353233" cy="421713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715720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2024-01-18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Mise à jour 14:15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MAJ du </a:t>
            </a:r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fr-FR"/>
              <a:t>95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1DE4730-AEC7-B9F2-150D-7E54FD98EEAA}"/>
              </a:ext>
            </a:extLst>
          </p:cNvPr>
          <p:cNvSpPr txBox="1"/>
          <p:nvPr/>
        </p:nvSpPr>
        <p:spPr>
          <a:xfrm>
            <a:off x="1701515" y="2571925"/>
            <a:ext cx="87545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fr.health.samu780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02 – </a:t>
            </a:r>
            <a:r>
              <a:rPr lang="fr-FR" sz="2400" b="1" err="1">
                <a:solidFill>
                  <a:srgbClr val="155891"/>
                </a:solidFill>
              </a:rPr>
              <a:t>Ouardia</a:t>
            </a:r>
            <a:r>
              <a:rPr lang="fr-FR" sz="2400" b="1">
                <a:solidFill>
                  <a:srgbClr val="155891"/>
                </a:solidFill>
              </a:rPr>
              <a:t> BOUDADI - Prise en charge - RS-EDA-MAJ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Changement de CRRA traitant suite à la prise en charge de l’appel par le 78.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18E846F-D60B-CE35-4ABB-90BED28C9C9C}"/>
              </a:ext>
            </a:extLst>
          </p:cNvPr>
          <p:cNvSpPr txBox="1"/>
          <p:nvPr/>
        </p:nvSpPr>
        <p:spPr>
          <a:xfrm>
            <a:off x="1701515" y="2273170"/>
            <a:ext cx="38494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CRRA traitant</a:t>
            </a: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8C25F133-27F8-3DD9-69E0-4AA2C0E61E9A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fr.health.samu950.DRFR159502401000233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4F66974E-452D-05ED-A19D-869209195396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155891"/>
                </a:solidFill>
              </a:rPr>
              <a:t>À : </a:t>
            </a:r>
            <a:r>
              <a:rPr lang="fr-FR"/>
              <a:t>SAMU 78</a:t>
            </a:r>
          </a:p>
        </p:txBody>
      </p:sp>
    </p:spTree>
    <p:extLst>
      <p:ext uri="{BB962C8B-B14F-4D97-AF65-F5344CB8AC3E}">
        <p14:creationId xmlns:p14="http://schemas.microsoft.com/office/powerpoint/2010/main" val="24872740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5C5E3F-402C-E877-5F33-06A916A64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31" y="2285599"/>
            <a:ext cx="8662405" cy="146278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fr-FR" dirty="0"/>
              <a:t>Cas de test : </a:t>
            </a:r>
            <a:br>
              <a:rPr lang="fr-FR" dirty="0"/>
            </a:br>
            <a:r>
              <a:rPr lang="fr-FR" dirty="0"/>
              <a:t>			Enfants NGUYEN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6851C2-FCF9-A10F-B609-B20EB79D11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Hub Santé</a:t>
            </a:r>
          </a:p>
        </p:txBody>
      </p:sp>
    </p:spTree>
    <p:extLst>
      <p:ext uri="{BB962C8B-B14F-4D97-AF65-F5344CB8AC3E}">
        <p14:creationId xmlns:p14="http://schemas.microsoft.com/office/powerpoint/2010/main" val="35828224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0F3F68"/>
                </a:solidFill>
              </a:rPr>
              <a:t>Réception appel : </a:t>
            </a:r>
            <a:r>
              <a:rPr lang="fr-FR">
                <a:solidFill>
                  <a:schemeClr val="bg2">
                    <a:lumMod val="10000"/>
                  </a:schemeClr>
                </a:solidFill>
              </a:rPr>
              <a:t>80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5500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00 - Enfants NGUYEN - Périmètre fonctionnel du cas de test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8" y="769166"/>
            <a:ext cx="8538981" cy="9344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tabLst>
                <a:tab pos="1162050" algn="l"/>
              </a:tabLst>
            </a:pPr>
            <a:r>
              <a:rPr lang="fr-FR" sz="1400" b="1">
                <a:solidFill>
                  <a:schemeClr val="bg2">
                    <a:lumMod val="10000"/>
                  </a:schemeClr>
                </a:solidFill>
              </a:rPr>
              <a:t>Cas d’usage</a:t>
            </a: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: 	Partage de dossier simple et mises à jour</a:t>
            </a:r>
          </a:p>
          <a:p>
            <a:pPr>
              <a:tabLst>
                <a:tab pos="1162050" algn="l"/>
              </a:tabLst>
            </a:pP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	Prise en charge d’appel limitrophe</a:t>
            </a:r>
          </a:p>
          <a:p>
            <a:pPr>
              <a:tabLst>
                <a:tab pos="1162050" algn="l"/>
              </a:tabLst>
            </a:pP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	Partage de ressources</a:t>
            </a:r>
          </a:p>
          <a:p>
            <a:endParaRPr lang="fr-FR" sz="140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ZoneTexte 42">
            <a:extLst>
              <a:ext uri="{FF2B5EF4-FFF2-40B4-BE49-F238E27FC236}">
                <a16:creationId xmlns:a16="http://schemas.microsoft.com/office/drawing/2014/main" id="{C8373AD2-9B29-746C-8912-1C1B5ECF4405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0F3F68"/>
                </a:solidFill>
              </a:rPr>
              <a:t>Partage avec : </a:t>
            </a:r>
            <a:r>
              <a:rPr lang="fr-FR">
                <a:solidFill>
                  <a:schemeClr val="bg2">
                    <a:lumMod val="10000"/>
                  </a:schemeClr>
                </a:solidFill>
              </a:rPr>
              <a:t>SAMU 76A</a:t>
            </a:r>
          </a:p>
        </p:txBody>
      </p:sp>
      <p:sp>
        <p:nvSpPr>
          <p:cNvPr id="159" name="ZoneTexte 158">
            <a:extLst>
              <a:ext uri="{FF2B5EF4-FFF2-40B4-BE49-F238E27FC236}">
                <a16:creationId xmlns:a16="http://schemas.microsoft.com/office/drawing/2014/main" id="{A8081279-F1EF-97CF-93FC-18826B6857F6}"/>
              </a:ext>
            </a:extLst>
          </p:cNvPr>
          <p:cNvSpPr txBox="1"/>
          <p:nvPr/>
        </p:nvSpPr>
        <p:spPr>
          <a:xfrm>
            <a:off x="2253915" y="4573577"/>
            <a:ext cx="25161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bg2">
                    <a:lumMod val="10000"/>
                  </a:schemeClr>
                </a:solidFill>
              </a:rPr>
              <a:t>Partage de ressources</a:t>
            </a:r>
          </a:p>
        </p:txBody>
      </p:sp>
      <p:sp>
        <p:nvSpPr>
          <p:cNvPr id="160" name="ZoneTexte 159">
            <a:extLst>
              <a:ext uri="{FF2B5EF4-FFF2-40B4-BE49-F238E27FC236}">
                <a16:creationId xmlns:a16="http://schemas.microsoft.com/office/drawing/2014/main" id="{2FF8A264-FD69-8D27-27CC-5CDAD13D6EFF}"/>
              </a:ext>
            </a:extLst>
          </p:cNvPr>
          <p:cNvSpPr txBox="1"/>
          <p:nvPr/>
        </p:nvSpPr>
        <p:spPr>
          <a:xfrm>
            <a:off x="5148492" y="4388911"/>
            <a:ext cx="6461617" cy="738664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>
            <a:defPPr>
              <a:defRPr lang="fr-FR"/>
            </a:defPPr>
            <a:lvl1pPr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z="1400"/>
              <a:t>RS-DR - </a:t>
            </a:r>
            <a:r>
              <a:rPr lang="fr-FR"/>
              <a:t>04a.Demande de ressources au 80 (SMUR pédiatrique)</a:t>
            </a:r>
          </a:p>
          <a:p>
            <a:r>
              <a:rPr lang="fr-FR" sz="1400"/>
              <a:t>RS-RR - </a:t>
            </a:r>
            <a:r>
              <a:rPr lang="fr-FR"/>
              <a:t>04b.Réponse du 80</a:t>
            </a:r>
          </a:p>
          <a:p>
            <a:r>
              <a:rPr lang="fr-FR" sz="1400"/>
              <a:t>RS-RI - </a:t>
            </a:r>
            <a:r>
              <a:rPr lang="fr-FR"/>
              <a:t>04.c Engagement Hélismur 80</a:t>
            </a:r>
          </a:p>
        </p:txBody>
      </p:sp>
      <p:sp>
        <p:nvSpPr>
          <p:cNvPr id="165" name="Google Shape;529;p47">
            <a:extLst>
              <a:ext uri="{FF2B5EF4-FFF2-40B4-BE49-F238E27FC236}">
                <a16:creationId xmlns:a16="http://schemas.microsoft.com/office/drawing/2014/main" id="{7DFC67FB-25E0-2ED2-6ACE-B27A872E705E}"/>
              </a:ext>
            </a:extLst>
          </p:cNvPr>
          <p:cNvSpPr/>
          <p:nvPr/>
        </p:nvSpPr>
        <p:spPr>
          <a:xfrm>
            <a:off x="1785915" y="4593390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</a:t>
            </a:r>
            <a:r>
              <a:rPr lang="fr-FR" kern="0">
                <a:solidFill>
                  <a:schemeClr val="bg1"/>
                </a:solidFill>
              </a:rPr>
              <a:t>4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A60AA27-EB0E-7B46-1E4E-09319EF95D4E}"/>
              </a:ext>
            </a:extLst>
          </p:cNvPr>
          <p:cNvSpPr txBox="1"/>
          <p:nvPr/>
        </p:nvSpPr>
        <p:spPr>
          <a:xfrm>
            <a:off x="9358489" y="1541980"/>
            <a:ext cx="24515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0F3F68"/>
                </a:solidFill>
              </a:rPr>
              <a:t>Appel limitrophe </a:t>
            </a:r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fr-FR">
                <a:solidFill>
                  <a:schemeClr val="tx1">
                    <a:lumMod val="85000"/>
                    <a:lumOff val="15000"/>
                  </a:schemeClr>
                </a:solidFill>
              </a:rPr>
              <a:t>oui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4FADF3E-AAC4-125A-36A5-A1205772CF6C}"/>
              </a:ext>
            </a:extLst>
          </p:cNvPr>
          <p:cNvSpPr txBox="1"/>
          <p:nvPr/>
        </p:nvSpPr>
        <p:spPr>
          <a:xfrm>
            <a:off x="5148492" y="2390244"/>
            <a:ext cx="6661593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>
            <a:defPPr>
              <a:defRPr lang="fr-FR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z="1400"/>
              <a:t>RS-EDA - 01. Appel reçu par le SAMU 80 : partage au 76A car détection d’appel limitrophe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05F603F-08A2-47BE-B0A5-D3D925AB8D3F}"/>
              </a:ext>
            </a:extLst>
          </p:cNvPr>
          <p:cNvSpPr txBox="1"/>
          <p:nvPr/>
        </p:nvSpPr>
        <p:spPr>
          <a:xfrm>
            <a:off x="2253915" y="2359466"/>
            <a:ext cx="23759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>
                <a:solidFill>
                  <a:schemeClr val="tx1">
                    <a:lumMod val="85000"/>
                    <a:lumOff val="15000"/>
                  </a:schemeClr>
                </a:solidFill>
              </a:rPr>
              <a:t>Partage dossier simple</a:t>
            </a:r>
          </a:p>
        </p:txBody>
      </p:sp>
      <p:sp>
        <p:nvSpPr>
          <p:cNvPr id="8" name="Google Shape;529;p47">
            <a:extLst>
              <a:ext uri="{FF2B5EF4-FFF2-40B4-BE49-F238E27FC236}">
                <a16:creationId xmlns:a16="http://schemas.microsoft.com/office/drawing/2014/main" id="{2B0B5DD9-5B0D-8193-F145-2EAA7EBD7445}"/>
              </a:ext>
            </a:extLst>
          </p:cNvPr>
          <p:cNvSpPr/>
          <p:nvPr/>
        </p:nvSpPr>
        <p:spPr>
          <a:xfrm>
            <a:off x="1785915" y="2379279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01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50551CF-D82F-E0B9-1998-C9F857B99AD4}"/>
              </a:ext>
            </a:extLst>
          </p:cNvPr>
          <p:cNvSpPr txBox="1"/>
          <p:nvPr/>
        </p:nvSpPr>
        <p:spPr>
          <a:xfrm>
            <a:off x="2253914" y="3165963"/>
            <a:ext cx="27675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tx1">
                    <a:lumMod val="85000"/>
                    <a:lumOff val="15000"/>
                  </a:schemeClr>
                </a:solidFill>
              </a:rPr>
              <a:t>Prise en charge du dossier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ECA464B-EAF2-BB50-FE12-6B0A9943997D}"/>
              </a:ext>
            </a:extLst>
          </p:cNvPr>
          <p:cNvSpPr txBox="1"/>
          <p:nvPr/>
        </p:nvSpPr>
        <p:spPr>
          <a:xfrm>
            <a:off x="5148492" y="3196741"/>
            <a:ext cx="6461617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>
            <a:defPPr>
              <a:defRPr lang="fr-FR"/>
            </a:defPPr>
            <a:lvl1pPr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z="1400"/>
              <a:t>RS-EDA-MAJ - </a:t>
            </a:r>
            <a:r>
              <a:rPr lang="fr-FR"/>
              <a:t>02. Transfert d’appel terminé et prise en charge côté 76A.</a:t>
            </a:r>
          </a:p>
        </p:txBody>
      </p:sp>
      <p:sp>
        <p:nvSpPr>
          <p:cNvPr id="12" name="Google Shape;529;p47">
            <a:extLst>
              <a:ext uri="{FF2B5EF4-FFF2-40B4-BE49-F238E27FC236}">
                <a16:creationId xmlns:a16="http://schemas.microsoft.com/office/drawing/2014/main" id="{A80FA323-58BA-9828-DFCE-684C91A58675}"/>
              </a:ext>
            </a:extLst>
          </p:cNvPr>
          <p:cNvSpPr/>
          <p:nvPr/>
        </p:nvSpPr>
        <p:spPr>
          <a:xfrm>
            <a:off x="1785915" y="3185776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</a:t>
            </a:r>
            <a:r>
              <a:rPr lang="fr-FR" kern="0">
                <a:solidFill>
                  <a:schemeClr val="bg1"/>
                </a:solidFill>
              </a:rPr>
              <a:t>2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3737EEE-546B-125C-DEAE-82088606F645}"/>
              </a:ext>
            </a:extLst>
          </p:cNvPr>
          <p:cNvSpPr txBox="1"/>
          <p:nvPr/>
        </p:nvSpPr>
        <p:spPr>
          <a:xfrm>
            <a:off x="5148492" y="3607090"/>
            <a:ext cx="6461617" cy="523220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>
            <a:defPPr>
              <a:defRPr lang="fr-FR"/>
            </a:defPPr>
            <a:lvl1pPr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z="1400"/>
              <a:t>RS-EDA-MAJ - </a:t>
            </a:r>
            <a:r>
              <a:rPr lang="fr-FR"/>
              <a:t>03a. Régulation médicale : possible hémorragie interne</a:t>
            </a:r>
          </a:p>
          <a:p>
            <a:r>
              <a:rPr lang="fr-FR" sz="1400"/>
              <a:t>RS-RI - </a:t>
            </a:r>
            <a:r>
              <a:rPr lang="fr-FR"/>
              <a:t>03b. Engagement VSAV + SMUR 76A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6DF0847-FAD1-04DD-12AD-B4DB99C14DD4}"/>
              </a:ext>
            </a:extLst>
          </p:cNvPr>
          <p:cNvSpPr txBox="1"/>
          <p:nvPr/>
        </p:nvSpPr>
        <p:spPr>
          <a:xfrm>
            <a:off x="3083228" y="3684034"/>
            <a:ext cx="2070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>
                <a:solidFill>
                  <a:schemeClr val="bg2">
                    <a:lumMod val="10000"/>
                  </a:schemeClr>
                </a:solidFill>
              </a:rPr>
              <a:t>MAJ dossier</a:t>
            </a:r>
            <a:endParaRPr lang="fr-FR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FA26FC2-7739-FA5E-21B6-F7B23082F2BA}"/>
              </a:ext>
            </a:extLst>
          </p:cNvPr>
          <p:cNvSpPr txBox="1"/>
          <p:nvPr/>
        </p:nvSpPr>
        <p:spPr>
          <a:xfrm>
            <a:off x="5148491" y="5431427"/>
            <a:ext cx="6461617" cy="738664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>
            <a:defPPr>
              <a:defRPr lang="fr-FR"/>
            </a:defPPr>
            <a:lvl1pPr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z="1400"/>
              <a:t>RS-SR - </a:t>
            </a:r>
            <a:r>
              <a:rPr lang="fr-FR"/>
              <a:t>05a. Départ du VLM SMUR 76A</a:t>
            </a:r>
          </a:p>
          <a:p>
            <a:r>
              <a:rPr lang="fr-FR" sz="1400"/>
              <a:t>RS-SR - 05b. </a:t>
            </a:r>
            <a:r>
              <a:rPr lang="fr-FR"/>
              <a:t>Arrivée du VSAV 76A</a:t>
            </a:r>
          </a:p>
          <a:p>
            <a:r>
              <a:rPr lang="fr-FR" sz="1400"/>
              <a:t>RS-SR - 05c. </a:t>
            </a:r>
            <a:r>
              <a:rPr lang="fr-FR"/>
              <a:t>Arrivée de l’</a:t>
            </a:r>
            <a:r>
              <a:rPr lang="fr-FR" err="1"/>
              <a:t>Hélismur</a:t>
            </a:r>
            <a:r>
              <a:rPr lang="fr-FR"/>
              <a:t> 80 sur les lieux </a:t>
            </a:r>
          </a:p>
        </p:txBody>
      </p:sp>
      <p:sp>
        <p:nvSpPr>
          <p:cNvPr id="18" name="Google Shape;529;p47">
            <a:extLst>
              <a:ext uri="{FF2B5EF4-FFF2-40B4-BE49-F238E27FC236}">
                <a16:creationId xmlns:a16="http://schemas.microsoft.com/office/drawing/2014/main" id="{87BCBC38-6078-0B5D-5627-27901D096B85}"/>
              </a:ext>
            </a:extLst>
          </p:cNvPr>
          <p:cNvSpPr/>
          <p:nvPr/>
        </p:nvSpPr>
        <p:spPr>
          <a:xfrm>
            <a:off x="2600463" y="3703847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D99A76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03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05F0AA0-18C0-FD71-E2D1-1032D55B7637}"/>
              </a:ext>
            </a:extLst>
          </p:cNvPr>
          <p:cNvSpPr txBox="1"/>
          <p:nvPr/>
        </p:nvSpPr>
        <p:spPr>
          <a:xfrm>
            <a:off x="2253914" y="5616093"/>
            <a:ext cx="27675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tx1">
                    <a:lumMod val="85000"/>
                    <a:lumOff val="15000"/>
                  </a:schemeClr>
                </a:solidFill>
              </a:rPr>
              <a:t>MAJ Ressources</a:t>
            </a:r>
          </a:p>
        </p:txBody>
      </p:sp>
      <p:sp>
        <p:nvSpPr>
          <p:cNvPr id="21" name="Google Shape;529;p47">
            <a:extLst>
              <a:ext uri="{FF2B5EF4-FFF2-40B4-BE49-F238E27FC236}">
                <a16:creationId xmlns:a16="http://schemas.microsoft.com/office/drawing/2014/main" id="{CFB4A075-0E99-CABB-51E4-95CB8F5D0E25}"/>
              </a:ext>
            </a:extLst>
          </p:cNvPr>
          <p:cNvSpPr/>
          <p:nvPr/>
        </p:nvSpPr>
        <p:spPr>
          <a:xfrm>
            <a:off x="1785915" y="5635906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05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4791842D-43C0-BC16-4EBE-4A4D5EFAB676}"/>
              </a:ext>
            </a:extLst>
          </p:cNvPr>
          <p:cNvCxnSpPr>
            <a:cxnSpLocks/>
            <a:stCxn id="12" idx="1"/>
            <a:endCxn id="18" idx="2"/>
          </p:cNvCxnSpPr>
          <p:nvPr/>
        </p:nvCxnSpPr>
        <p:spPr>
          <a:xfrm rot="16200000" flipH="1">
            <a:off x="2133580" y="3401818"/>
            <a:ext cx="353218" cy="580548"/>
          </a:xfrm>
          <a:prstGeom prst="bentConnector2">
            <a:avLst/>
          </a:prstGeom>
          <a:ln>
            <a:solidFill>
              <a:srgbClr val="D99A76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6EE284EB-5FFD-290F-82C4-1CFFD8EDFC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30" y="1989704"/>
            <a:ext cx="1353233" cy="421713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459190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2024-08-01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Réception appel 16:27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Création dossier 16:28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EEE4EF5F-7B32-5D6E-61C7-BCE9E3A2FC44}"/>
              </a:ext>
            </a:extLst>
          </p:cNvPr>
          <p:cNvGrpSpPr/>
          <p:nvPr/>
        </p:nvGrpSpPr>
        <p:grpSpPr>
          <a:xfrm>
            <a:off x="6697181" y="5223643"/>
            <a:ext cx="5397163" cy="1514937"/>
            <a:chOff x="7365248" y="4603361"/>
            <a:chExt cx="4437033" cy="1514937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31BEEEAC-FF5B-EEBE-CD68-CA5B7541775B}"/>
                </a:ext>
              </a:extLst>
            </p:cNvPr>
            <p:cNvSpPr txBox="1"/>
            <p:nvPr/>
          </p:nvSpPr>
          <p:spPr>
            <a:xfrm>
              <a:off x="7365248" y="4968377"/>
              <a:ext cx="4437033" cy="1149921"/>
            </a:xfrm>
            <a:prstGeom prst="rect">
              <a:avLst/>
            </a:prstGeom>
            <a:noFill/>
          </p:spPr>
          <p:txBody>
            <a:bodyPr wrap="square" lIns="36000" tIns="36000" rIns="36000" bIns="36000">
              <a:spAutoFit/>
            </a:bodyPr>
            <a:lstStyle/>
            <a:p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1 - 16:31 - </a:t>
              </a:r>
              <a:r>
                <a:rPr lang="fr-FR" sz="1400" err="1">
                  <a:solidFill>
                    <a:schemeClr val="accent1">
                      <a:lumMod val="75000"/>
                    </a:schemeClr>
                  </a:solidFill>
                </a:rPr>
                <a:t>Kamélia</a:t>
              </a:r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 Nguyen</a:t>
              </a:r>
            </a:p>
            <a:p>
              <a:r>
                <a:rPr lang="fr-FR" sz="1400"/>
                <a:t>Chute dans la piscine à vide : pleure et crie. Multiples contusions. Plaie importante à l’arcade sourcilière.</a:t>
              </a:r>
            </a:p>
            <a:p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2 - 16:32 - Bao Nguyen</a:t>
              </a:r>
            </a:p>
            <a:p>
              <a:r>
                <a:rPr lang="fr-FR" sz="1400"/>
                <a:t>Conscient, légèrement choqué. Jambe ouverte et tordue, douleur ++.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C66EA66A-2A22-ADDE-90DE-3AA1DFCD9196}"/>
                </a:ext>
              </a:extLst>
            </p:cNvPr>
            <p:cNvSpPr txBox="1"/>
            <p:nvPr/>
          </p:nvSpPr>
          <p:spPr>
            <a:xfrm>
              <a:off x="7365248" y="4603361"/>
              <a:ext cx="1797313" cy="349702"/>
            </a:xfrm>
            <a:prstGeom prst="rect">
              <a:avLst/>
            </a:prstGeom>
            <a:noFill/>
          </p:spPr>
          <p:txBody>
            <a:bodyPr wrap="square" lIns="36000" tIns="36000" rIns="36000" bIns="36000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Notes ARM : </a:t>
              </a:r>
            </a:p>
          </p:txBody>
        </p:sp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0F3F68"/>
                </a:solidFill>
              </a:rPr>
              <a:t>Réception appel : 80</a:t>
            </a:r>
            <a:endParaRPr lang="fr-FR"/>
          </a:p>
        </p:txBody>
      </p:sp>
      <p:grpSp>
        <p:nvGrpSpPr>
          <p:cNvPr id="52" name="Groupe 51">
            <a:extLst>
              <a:ext uri="{FF2B5EF4-FFF2-40B4-BE49-F238E27FC236}">
                <a16:creationId xmlns:a16="http://schemas.microsoft.com/office/drawing/2014/main" id="{173B58CA-E59F-B7A1-9D57-E42B4BEE90CA}"/>
              </a:ext>
            </a:extLst>
          </p:cNvPr>
          <p:cNvGrpSpPr/>
          <p:nvPr/>
        </p:nvGrpSpPr>
        <p:grpSpPr>
          <a:xfrm>
            <a:off x="1591703" y="2092464"/>
            <a:ext cx="3984576" cy="1051600"/>
            <a:chOff x="1914063" y="2054364"/>
            <a:chExt cx="3984576" cy="1051600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7AF0BC66-3B51-86AC-87A5-35166888512E}"/>
                </a:ext>
              </a:extLst>
            </p:cNvPr>
            <p:cNvSpPr txBox="1"/>
            <p:nvPr/>
          </p:nvSpPr>
          <p:spPr>
            <a:xfrm>
              <a:off x="1914063" y="2054364"/>
              <a:ext cx="361656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Localisation de l'affaire/dossier</a:t>
              </a:r>
              <a:r>
                <a:rPr lang="fr-FR">
                  <a:solidFill>
                    <a:srgbClr val="155891"/>
                  </a:solidFill>
                </a:rPr>
                <a:t> </a:t>
              </a: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E087CADB-8000-2828-E43D-D9CA78B23D38}"/>
                </a:ext>
              </a:extLst>
            </p:cNvPr>
            <p:cNvSpPr txBox="1"/>
            <p:nvPr/>
          </p:nvSpPr>
          <p:spPr>
            <a:xfrm>
              <a:off x="1931181" y="2367300"/>
              <a:ext cx="396745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10 Rue Pierre </a:t>
              </a:r>
              <a:r>
                <a:rPr lang="fr-FR" sz="1400" err="1"/>
                <a:t>Laisne</a:t>
              </a:r>
              <a:r>
                <a:rPr lang="fr-FR" sz="1400"/>
                <a:t> (maison)</a:t>
              </a:r>
            </a:p>
            <a:p>
              <a:r>
                <a:rPr lang="fr-FR" sz="1400"/>
                <a:t>76440 Haussez (</a:t>
              </a:r>
              <a:r>
                <a:rPr lang="fr-FR" sz="1400" b="1" i="0">
                  <a:solidFill>
                    <a:srgbClr val="1F1F1F"/>
                  </a:solidFill>
                  <a:effectLst/>
                  <a:highlight>
                    <a:srgbClr val="FFFFFF"/>
                  </a:highlight>
                  <a:latin typeface="Google Sans"/>
                </a:rPr>
                <a:t>76345)</a:t>
              </a:r>
            </a:p>
            <a:p>
              <a:r>
                <a:rPr lang="fr-FR" sz="1400">
                  <a:solidFill>
                    <a:srgbClr val="1F1F1F"/>
                  </a:solidFill>
                  <a:highlight>
                    <a:srgbClr val="FFFFFF"/>
                  </a:highlight>
                  <a:latin typeface="Google Sans"/>
                </a:rPr>
                <a:t>Note : piscine au fond du jardin</a:t>
              </a:r>
              <a:endParaRPr lang="fr-FR" sz="1400"/>
            </a:p>
          </p:txBody>
        </p:sp>
      </p:grpSp>
      <p:sp>
        <p:nvSpPr>
          <p:cNvPr id="21" name="ZoneTexte 20">
            <a:extLst>
              <a:ext uri="{FF2B5EF4-FFF2-40B4-BE49-F238E27FC236}">
                <a16:creationId xmlns:a16="http://schemas.microsoft.com/office/drawing/2014/main" id="{121C22C7-2D5E-FD4A-4F69-BB8F0F9AE5F8}"/>
              </a:ext>
            </a:extLst>
          </p:cNvPr>
          <p:cNvSpPr txBox="1"/>
          <p:nvPr/>
        </p:nvSpPr>
        <p:spPr>
          <a:xfrm>
            <a:off x="1608822" y="6159178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000000"/>
                </a:solidFill>
                <a:effectLst/>
              </a:rPr>
              <a:t>M02.07 - Traumatisme sérieux, plaie intermédiaire</a:t>
            </a:r>
            <a:r>
              <a:rPr lang="fr-FR" sz="140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01 – Enfants NGUYEN - Partage de dossier simple - RS-EDA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8" y="769166"/>
            <a:ext cx="8538981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Appel reçu par le SAMU 80 et dossier partagé au SAMU 76A (appel limitrophe)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C0739CC-09FE-1213-82F8-5F0D978AD74F}"/>
              </a:ext>
            </a:extLst>
          </p:cNvPr>
          <p:cNvSpPr txBox="1"/>
          <p:nvPr/>
        </p:nvSpPr>
        <p:spPr>
          <a:xfrm>
            <a:off x="1608823" y="5366941"/>
            <a:ext cx="41316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C02.08.02- Atteinte aux personnes ; Traumatisme / Accident ; Accident domestique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ED3BFA12-8105-839A-643A-042B427B5232}"/>
              </a:ext>
            </a:extLst>
          </p:cNvPr>
          <p:cNvGrpSpPr/>
          <p:nvPr/>
        </p:nvGrpSpPr>
        <p:grpSpPr>
          <a:xfrm>
            <a:off x="6598089" y="4510468"/>
            <a:ext cx="1390165" cy="606532"/>
            <a:chOff x="7356591" y="3803397"/>
            <a:chExt cx="1390165" cy="606532"/>
          </a:xfrm>
        </p:grpSpPr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51DE4730-AEC7-B9F2-150D-7E54FD98EEAA}"/>
                </a:ext>
              </a:extLst>
            </p:cNvPr>
            <p:cNvSpPr txBox="1"/>
            <p:nvPr/>
          </p:nvSpPr>
          <p:spPr>
            <a:xfrm>
              <a:off x="7356591" y="4102152"/>
              <a:ext cx="139016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P1</a:t>
              </a: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A18E846F-D60B-CE35-4ABB-90BED28C9C9C}"/>
                </a:ext>
              </a:extLst>
            </p:cNvPr>
            <p:cNvSpPr txBox="1"/>
            <p:nvPr/>
          </p:nvSpPr>
          <p:spPr>
            <a:xfrm>
              <a:off x="7356591" y="3803397"/>
              <a:ext cx="11337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Priorité</a:t>
              </a:r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19843346-6463-35B6-6E89-07237E47D36E}"/>
              </a:ext>
            </a:extLst>
          </p:cNvPr>
          <p:cNvSpPr txBox="1"/>
          <p:nvPr/>
        </p:nvSpPr>
        <p:spPr>
          <a:xfrm>
            <a:off x="1608821" y="5063975"/>
            <a:ext cx="15756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</a:rPr>
              <a:t>Nature de fait</a:t>
            </a:r>
          </a:p>
        </p:txBody>
      </p:sp>
      <p:grpSp>
        <p:nvGrpSpPr>
          <p:cNvPr id="58" name="Groupe 57">
            <a:extLst>
              <a:ext uri="{FF2B5EF4-FFF2-40B4-BE49-F238E27FC236}">
                <a16:creationId xmlns:a16="http://schemas.microsoft.com/office/drawing/2014/main" id="{A3AA7C73-2C4E-5604-A40A-351C68322E76}"/>
              </a:ext>
            </a:extLst>
          </p:cNvPr>
          <p:cNvGrpSpPr/>
          <p:nvPr/>
        </p:nvGrpSpPr>
        <p:grpSpPr>
          <a:xfrm>
            <a:off x="1680277" y="3132701"/>
            <a:ext cx="2318091" cy="1010345"/>
            <a:chOff x="1876907" y="2995436"/>
            <a:chExt cx="2318091" cy="1010345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DA0552FF-77E0-42B5-717A-10C50C49E9B0}"/>
                </a:ext>
              </a:extLst>
            </p:cNvPr>
            <p:cNvSpPr txBox="1"/>
            <p:nvPr/>
          </p:nvSpPr>
          <p:spPr>
            <a:xfrm>
              <a:off x="1876910" y="3286747"/>
              <a:ext cx="2318088" cy="719034"/>
            </a:xfrm>
            <a:prstGeom prst="rect">
              <a:avLst/>
            </a:prstGeom>
            <a:noFill/>
          </p:spPr>
          <p:txBody>
            <a:bodyPr wrap="square" lIns="36000" tIns="36000" rIns="36000" bIns="36000">
              <a:spAutoFit/>
            </a:bodyPr>
            <a:lstStyle/>
            <a:p>
              <a:r>
                <a:rPr lang="fr-FR" sz="1400"/>
                <a:t>L01.01.02</a:t>
              </a:r>
            </a:p>
            <a:p>
              <a:r>
                <a:rPr lang="fr-FR" sz="1400"/>
                <a:t>Domicile; Maison particulière, pavillon ; A l'extérieur</a:t>
              </a:r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50F42B74-C80C-021D-80FD-1663675A19E1}"/>
                </a:ext>
              </a:extLst>
            </p:cNvPr>
            <p:cNvSpPr txBox="1"/>
            <p:nvPr/>
          </p:nvSpPr>
          <p:spPr>
            <a:xfrm>
              <a:off x="1876907" y="2995436"/>
              <a:ext cx="1486767" cy="349702"/>
            </a:xfrm>
            <a:prstGeom prst="rect">
              <a:avLst/>
            </a:prstGeom>
            <a:noFill/>
          </p:spPr>
          <p:txBody>
            <a:bodyPr wrap="square" lIns="36000" tIns="36000" rIns="36000" bIns="36000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Type de lieu</a:t>
              </a:r>
            </a:p>
          </p:txBody>
        </p:sp>
      </p:grpSp>
      <p:sp>
        <p:nvSpPr>
          <p:cNvPr id="24" name="ZoneTexte 23">
            <a:extLst>
              <a:ext uri="{FF2B5EF4-FFF2-40B4-BE49-F238E27FC236}">
                <a16:creationId xmlns:a16="http://schemas.microsoft.com/office/drawing/2014/main" id="{EFDF08D0-6804-D293-1508-B9F04F1587A8}"/>
              </a:ext>
            </a:extLst>
          </p:cNvPr>
          <p:cNvSpPr txBox="1"/>
          <p:nvPr/>
        </p:nvSpPr>
        <p:spPr>
          <a:xfrm>
            <a:off x="1608821" y="5868956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</a:rPr>
              <a:t>Motif de recours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DC9D1F42-3610-C283-201B-EF38A650EC0F}"/>
              </a:ext>
            </a:extLst>
          </p:cNvPr>
          <p:cNvGrpSpPr/>
          <p:nvPr/>
        </p:nvGrpSpPr>
        <p:grpSpPr>
          <a:xfrm>
            <a:off x="6580111" y="3007777"/>
            <a:ext cx="4862800" cy="671471"/>
            <a:chOff x="7356590" y="3038725"/>
            <a:chExt cx="4039327" cy="671471"/>
          </a:xfrm>
        </p:grpSpPr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DFB0522B-D9E1-6E3D-663D-792EA28283B0}"/>
                </a:ext>
              </a:extLst>
            </p:cNvPr>
            <p:cNvSpPr txBox="1"/>
            <p:nvPr/>
          </p:nvSpPr>
          <p:spPr>
            <a:xfrm>
              <a:off x="7356590" y="3402419"/>
              <a:ext cx="403932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err="1"/>
                <a:t>Kamélia</a:t>
              </a:r>
              <a:r>
                <a:rPr lang="fr-FR" sz="1400"/>
                <a:t> </a:t>
              </a:r>
              <a:r>
                <a:rPr lang="fr-FR" sz="1400" b="0" i="0">
                  <a:solidFill>
                    <a:srgbClr val="0D0D0D"/>
                  </a:solidFill>
                  <a:effectLst/>
                  <a:latin typeface="Söhne"/>
                </a:rPr>
                <a:t>Nguyen</a:t>
              </a:r>
              <a:r>
                <a:rPr lang="fr-FR" sz="1400"/>
                <a:t>, F, 21 mois, DDN : 15/10/2021, 11kg</a:t>
              </a:r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8E9DEA88-69FA-7D8F-C79C-0B850334D9B0}"/>
                </a:ext>
              </a:extLst>
            </p:cNvPr>
            <p:cNvSpPr txBox="1"/>
            <p:nvPr/>
          </p:nvSpPr>
          <p:spPr>
            <a:xfrm>
              <a:off x="7356591" y="3038725"/>
              <a:ext cx="29247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P</a:t>
              </a:r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atient 1</a:t>
              </a:r>
              <a:endParaRPr lang="fr-FR">
                <a:solidFill>
                  <a:srgbClr val="155891"/>
                </a:solidFill>
              </a:endParaRP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717A202E-E380-7143-5F6C-DD90F008503B}"/>
              </a:ext>
            </a:extLst>
          </p:cNvPr>
          <p:cNvGrpSpPr/>
          <p:nvPr/>
        </p:nvGrpSpPr>
        <p:grpSpPr>
          <a:xfrm>
            <a:off x="6525866" y="1990920"/>
            <a:ext cx="3967458" cy="1073881"/>
            <a:chOff x="7302345" y="2085715"/>
            <a:chExt cx="3967458" cy="1073881"/>
          </a:xfrm>
        </p:grpSpPr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39348AD7-7ED5-53BA-0B8E-32CCD57A1C79}"/>
                </a:ext>
              </a:extLst>
            </p:cNvPr>
            <p:cNvSpPr txBox="1"/>
            <p:nvPr/>
          </p:nvSpPr>
          <p:spPr>
            <a:xfrm>
              <a:off x="7302345" y="2420932"/>
              <a:ext cx="396745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b="0" i="0">
                  <a:solidFill>
                    <a:srgbClr val="0D0D0D"/>
                  </a:solidFill>
                  <a:effectLst/>
                  <a:latin typeface="Söhne"/>
                </a:rPr>
                <a:t>Quentin Diawara, beau-père des enfants</a:t>
              </a:r>
            </a:p>
            <a:p>
              <a:r>
                <a:rPr lang="fr-FR" sz="1400"/>
                <a:t>Contact requérant : </a:t>
              </a:r>
              <a:r>
                <a:rPr lang="fr-FR" sz="1400">
                  <a:solidFill>
                    <a:srgbClr val="000000"/>
                  </a:solidFill>
                  <a:latin typeface="Calibri" panose="020F0502020204030204" pitchFamily="34" charset="0"/>
                </a:rPr>
                <a:t>+1 416 555 0123</a:t>
              </a:r>
              <a:endParaRPr lang="fr-FR" sz="1400"/>
            </a:p>
            <a:p>
              <a:r>
                <a:rPr lang="fr-FR" sz="1400">
                  <a:solidFill>
                    <a:srgbClr val="000000"/>
                  </a:solidFill>
                  <a:latin typeface="Calibri" panose="020F0502020204030204" pitchFamily="34" charset="0"/>
                </a:rPr>
                <a:t>Contre-appel : +33</a:t>
              </a:r>
              <a:r>
                <a:rPr lang="fr-FR" sz="1400" b="0" i="0" u="none" strike="noStrike"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6 54 46 42 95</a:t>
              </a: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08EFC3B2-4340-A005-2D79-B2E78655549F}"/>
                </a:ext>
              </a:extLst>
            </p:cNvPr>
            <p:cNvSpPr txBox="1"/>
            <p:nvPr/>
          </p:nvSpPr>
          <p:spPr>
            <a:xfrm>
              <a:off x="7302345" y="2085715"/>
              <a:ext cx="29247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Appelant/Requérant</a:t>
              </a:r>
              <a:endParaRPr lang="fr-FR">
                <a:solidFill>
                  <a:srgbClr val="155891"/>
                </a:solidFill>
              </a:endParaRPr>
            </a:p>
          </p:txBody>
        </p:sp>
      </p:grp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FC875F26-4353-38D4-5F16-68DB8A46889D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fr.health.samu800.DRFR158002421400215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8373AD2-9B29-746C-8912-1C1B5ECF4405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0F3F68"/>
                </a:solidFill>
              </a:rPr>
              <a:t>À : </a:t>
            </a:r>
            <a:r>
              <a:rPr lang="fr-FR"/>
              <a:t>SAMU 76A</a:t>
            </a: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F3A5004A-A779-42E1-B119-22E657471BC0}"/>
              </a:ext>
            </a:extLst>
          </p:cNvPr>
          <p:cNvGrpSpPr/>
          <p:nvPr/>
        </p:nvGrpSpPr>
        <p:grpSpPr>
          <a:xfrm>
            <a:off x="3939740" y="3122684"/>
            <a:ext cx="2347663" cy="1029975"/>
            <a:chOff x="4328848" y="3591334"/>
            <a:chExt cx="2347663" cy="1029975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9792E04-D9DC-6A5B-F20D-398FBAE08177}"/>
                </a:ext>
              </a:extLst>
            </p:cNvPr>
            <p:cNvSpPr txBox="1"/>
            <p:nvPr/>
          </p:nvSpPr>
          <p:spPr>
            <a:xfrm>
              <a:off x="4328848" y="3591334"/>
              <a:ext cx="14867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Coordonnées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51AF18AB-765B-C3F5-6B3A-95F87B7DB304}"/>
                </a:ext>
              </a:extLst>
            </p:cNvPr>
            <p:cNvSpPr txBox="1"/>
            <p:nvPr/>
          </p:nvSpPr>
          <p:spPr>
            <a:xfrm>
              <a:off x="4358423" y="3882645"/>
              <a:ext cx="231808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fr-FR"/>
              </a:defPPr>
              <a:lvl1pPr>
                <a:defRPr sz="1400">
                  <a:solidFill>
                    <a:srgbClr val="FF3399"/>
                  </a:solidFill>
                </a:defRPr>
              </a:lvl1pPr>
            </a:lstStyle>
            <a:p>
              <a:r>
                <a:rPr lang="fr-FR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Lat</a:t>
              </a:r>
              <a:r>
                <a:rPr lang="fr-FR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: 49.59237386471319</a:t>
              </a:r>
            </a:p>
            <a:p>
              <a:r>
                <a:rPr lang="fr-FR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Lon</a:t>
              </a:r>
              <a:r>
                <a:rPr lang="fr-FR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: 1.6958576837577788</a:t>
              </a:r>
            </a:p>
            <a:p>
              <a:r>
                <a:rPr lang="fr-FR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Précision: RUE</a:t>
              </a:r>
            </a:p>
          </p:txBody>
        </p: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6E8D7916-1365-821D-5997-F91C5917FA35}"/>
              </a:ext>
            </a:extLst>
          </p:cNvPr>
          <p:cNvGrpSpPr/>
          <p:nvPr/>
        </p:nvGrpSpPr>
        <p:grpSpPr>
          <a:xfrm>
            <a:off x="7544561" y="2922595"/>
            <a:ext cx="3074878" cy="428298"/>
            <a:chOff x="8321040" y="2960639"/>
            <a:chExt cx="3074878" cy="428298"/>
          </a:xfrm>
        </p:grpSpPr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5898F5DF-57FF-CB99-397A-F2E36E3D3259}"/>
                </a:ext>
              </a:extLst>
            </p:cNvPr>
            <p:cNvSpPr txBox="1"/>
            <p:nvPr/>
          </p:nvSpPr>
          <p:spPr>
            <a:xfrm>
              <a:off x="9122730" y="3172292"/>
              <a:ext cx="2273188" cy="21664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txBody>
            <a:bodyPr wrap="square" lIns="36000" tIns="36000" rIns="36000" bIns="36000">
              <a:spAutoFit/>
            </a:bodyPr>
            <a:lstStyle>
              <a:defPPr>
                <a:defRPr lang="fr-FR"/>
              </a:defPPr>
              <a:lvl1pPr>
                <a:defRPr sz="1200">
                  <a:solidFill>
                    <a:schemeClr val="bg1"/>
                  </a:solidFill>
                </a:defRPr>
              </a:lvl1pPr>
            </a:lstStyle>
            <a:p>
              <a:pPr algn="ctr"/>
              <a:r>
                <a:rPr lang="fr-FR" sz="800">
                  <a:solidFill>
                    <a:schemeClr val="bg2">
                      <a:lumMod val="25000"/>
                    </a:schemeClr>
                  </a:solidFill>
                </a:rPr>
                <a:t>fr.health.samu800.patient.DRFR158002421400215.1</a:t>
              </a:r>
            </a:p>
          </p:txBody>
        </p:sp>
        <p:pic>
          <p:nvPicPr>
            <p:cNvPr id="32" name="Graphique 31">
              <a:extLst>
                <a:ext uri="{FF2B5EF4-FFF2-40B4-BE49-F238E27FC236}">
                  <a16:creationId xmlns:a16="http://schemas.microsoft.com/office/drawing/2014/main" id="{D02329FD-6B4E-059F-4767-CCA14FFE92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67074" y="2960639"/>
              <a:ext cx="381000" cy="381000"/>
            </a:xfrm>
            <a:prstGeom prst="rect">
              <a:avLst/>
            </a:prstGeom>
          </p:spPr>
        </p:pic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85888121-9192-5CCB-95F4-B940ED775D98}"/>
                </a:ext>
              </a:extLst>
            </p:cNvPr>
            <p:cNvCxnSpPr>
              <a:cxnSpLocks/>
              <a:endCxn id="2" idx="1"/>
            </p:cNvCxnSpPr>
            <p:nvPr/>
          </p:nvCxnSpPr>
          <p:spPr>
            <a:xfrm flipV="1">
              <a:off x="8321040" y="3280615"/>
              <a:ext cx="801690" cy="584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A8B5D2BF-1BBD-6CD0-771E-B9EAC8FCFADF}"/>
              </a:ext>
            </a:extLst>
          </p:cNvPr>
          <p:cNvGrpSpPr/>
          <p:nvPr/>
        </p:nvGrpSpPr>
        <p:grpSpPr>
          <a:xfrm>
            <a:off x="6580111" y="3730409"/>
            <a:ext cx="4362693" cy="671471"/>
            <a:chOff x="7356590" y="3038725"/>
            <a:chExt cx="4039327" cy="671471"/>
          </a:xfrm>
        </p:grpSpPr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04B359DC-1F33-8A86-DB32-76B3D129281B}"/>
                </a:ext>
              </a:extLst>
            </p:cNvPr>
            <p:cNvSpPr txBox="1"/>
            <p:nvPr/>
          </p:nvSpPr>
          <p:spPr>
            <a:xfrm>
              <a:off x="7356590" y="3402419"/>
              <a:ext cx="403932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Bao </a:t>
              </a:r>
              <a:r>
                <a:rPr lang="fr-FR" sz="1400" b="0" i="0">
                  <a:solidFill>
                    <a:srgbClr val="0D0D0D"/>
                  </a:solidFill>
                  <a:effectLst/>
                  <a:latin typeface="Söhne"/>
                </a:rPr>
                <a:t>Nguyen</a:t>
              </a:r>
              <a:r>
                <a:rPr lang="fr-FR" sz="1400"/>
                <a:t>, H, 06 ans, DDN : 06/11/2017</a:t>
              </a:r>
            </a:p>
          </p:txBody>
        </p: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49373BE5-43EE-AB23-E551-B6FBA2B7A35F}"/>
                </a:ext>
              </a:extLst>
            </p:cNvPr>
            <p:cNvSpPr txBox="1"/>
            <p:nvPr/>
          </p:nvSpPr>
          <p:spPr>
            <a:xfrm>
              <a:off x="7356591" y="3038725"/>
              <a:ext cx="29247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P</a:t>
              </a:r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atient 2</a:t>
              </a:r>
              <a:endParaRPr lang="fr-FR">
                <a:solidFill>
                  <a:srgbClr val="155891"/>
                </a:solidFill>
              </a:endParaRPr>
            </a:p>
          </p:txBody>
        </p:sp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6FFEE2BF-F37A-9A82-2E1C-18A97F8DC819}"/>
              </a:ext>
            </a:extLst>
          </p:cNvPr>
          <p:cNvGrpSpPr/>
          <p:nvPr/>
        </p:nvGrpSpPr>
        <p:grpSpPr>
          <a:xfrm>
            <a:off x="7544561" y="3645227"/>
            <a:ext cx="3074878" cy="428298"/>
            <a:chOff x="8321040" y="2960639"/>
            <a:chExt cx="3074878" cy="428298"/>
          </a:xfrm>
        </p:grpSpPr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B73B02F6-8997-BE75-38D4-66D6CA99EE45}"/>
                </a:ext>
              </a:extLst>
            </p:cNvPr>
            <p:cNvSpPr txBox="1"/>
            <p:nvPr/>
          </p:nvSpPr>
          <p:spPr>
            <a:xfrm>
              <a:off x="9122730" y="3172292"/>
              <a:ext cx="2273188" cy="21664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txBody>
            <a:bodyPr wrap="square" lIns="36000" tIns="36000" rIns="36000" bIns="36000">
              <a:spAutoFit/>
            </a:bodyPr>
            <a:lstStyle>
              <a:defPPr>
                <a:defRPr lang="fr-FR"/>
              </a:defPPr>
              <a:lvl1pPr>
                <a:defRPr sz="1200">
                  <a:solidFill>
                    <a:schemeClr val="bg1"/>
                  </a:solidFill>
                </a:defRPr>
              </a:lvl1pPr>
            </a:lstStyle>
            <a:p>
              <a:pPr algn="ctr"/>
              <a:r>
                <a:rPr lang="fr-FR" sz="800">
                  <a:solidFill>
                    <a:schemeClr val="bg2">
                      <a:lumMod val="25000"/>
                    </a:schemeClr>
                  </a:solidFill>
                </a:rPr>
                <a:t>fr.health.samu800.patient.DRFR158002421400215.2</a:t>
              </a:r>
            </a:p>
          </p:txBody>
        </p:sp>
        <p:pic>
          <p:nvPicPr>
            <p:cNvPr id="50" name="Graphique 49">
              <a:extLst>
                <a:ext uri="{FF2B5EF4-FFF2-40B4-BE49-F238E27FC236}">
                  <a16:creationId xmlns:a16="http://schemas.microsoft.com/office/drawing/2014/main" id="{7BA9C44A-B2BD-92A4-CB60-6C8AD8DA19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67074" y="2960639"/>
              <a:ext cx="381000" cy="381000"/>
            </a:xfrm>
            <a:prstGeom prst="rect">
              <a:avLst/>
            </a:prstGeom>
          </p:spPr>
        </p:pic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DE28688C-5956-2639-F8C6-9AD359607BA0}"/>
                </a:ext>
              </a:extLst>
            </p:cNvPr>
            <p:cNvCxnSpPr>
              <a:cxnSpLocks/>
              <a:endCxn id="49" idx="1"/>
            </p:cNvCxnSpPr>
            <p:nvPr/>
          </p:nvCxnSpPr>
          <p:spPr>
            <a:xfrm flipV="1">
              <a:off x="8321040" y="3280615"/>
              <a:ext cx="801690" cy="584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e 54">
            <a:extLst>
              <a:ext uri="{FF2B5EF4-FFF2-40B4-BE49-F238E27FC236}">
                <a16:creationId xmlns:a16="http://schemas.microsoft.com/office/drawing/2014/main" id="{81110513-001D-176A-B5A4-F95C23DB58A8}"/>
              </a:ext>
            </a:extLst>
          </p:cNvPr>
          <p:cNvGrpSpPr/>
          <p:nvPr/>
        </p:nvGrpSpPr>
        <p:grpSpPr>
          <a:xfrm>
            <a:off x="1608821" y="4206383"/>
            <a:ext cx="4131673" cy="823358"/>
            <a:chOff x="7328438" y="4453990"/>
            <a:chExt cx="3688384" cy="823358"/>
          </a:xfrm>
        </p:grpSpPr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4D55AD9E-45CC-70A9-0C8C-997A8DFF0E22}"/>
                </a:ext>
              </a:extLst>
            </p:cNvPr>
            <p:cNvSpPr txBox="1"/>
            <p:nvPr/>
          </p:nvSpPr>
          <p:spPr>
            <a:xfrm>
              <a:off x="7328438" y="4453990"/>
              <a:ext cx="1797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Note dossier :  </a:t>
              </a:r>
            </a:p>
          </p:txBody>
        </p: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AFDC16CA-ED45-CF11-76B4-7E95EA43BA75}"/>
                </a:ext>
              </a:extLst>
            </p:cNvPr>
            <p:cNvSpPr txBox="1"/>
            <p:nvPr/>
          </p:nvSpPr>
          <p:spPr>
            <a:xfrm>
              <a:off x="7328438" y="4754128"/>
              <a:ext cx="368838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fr-FR"/>
              </a:defPPr>
              <a:lvl1pPr>
                <a:defRPr sz="1400"/>
              </a:lvl1pPr>
            </a:lstStyle>
            <a:p>
              <a:r>
                <a:rPr lang="fr-FR">
                  <a:solidFill>
                    <a:srgbClr val="2F5597"/>
                  </a:solidFill>
                </a:rPr>
                <a:t>16:29</a:t>
              </a:r>
              <a:r>
                <a:rPr lang="fr-FR"/>
                <a:t> - Enfants ayant chuté d’environ 2 m dans la piscine en travaux (sans eau).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50092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2024-08-01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Mise à jour 16:30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MAJ du </a:t>
            </a:r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fr-FR"/>
              <a:t>80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1DE4730-AEC7-B9F2-150D-7E54FD98EEAA}"/>
              </a:ext>
            </a:extLst>
          </p:cNvPr>
          <p:cNvSpPr txBox="1"/>
          <p:nvPr/>
        </p:nvSpPr>
        <p:spPr>
          <a:xfrm>
            <a:off x="1701515" y="2571925"/>
            <a:ext cx="87545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fr.health.samu76A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02 – Enfants NGUYEN - Prise en charge - RS-EDA-MAJ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Changement de CRRA traitant suite à la prise en charge de l’appel par le 76A.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18E846F-D60B-CE35-4ABB-90BED28C9C9C}"/>
              </a:ext>
            </a:extLst>
          </p:cNvPr>
          <p:cNvSpPr txBox="1"/>
          <p:nvPr/>
        </p:nvSpPr>
        <p:spPr>
          <a:xfrm>
            <a:off x="1701515" y="2273170"/>
            <a:ext cx="38494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CRRA traitant</a:t>
            </a: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8C25F133-27F8-3DD9-69E0-4AA2C0E61E9A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fr.health.samu800.DRFR158002421400215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4F66974E-452D-05ED-A19D-869209195396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155891"/>
                </a:solidFill>
              </a:rPr>
              <a:t>À : </a:t>
            </a:r>
            <a:r>
              <a:rPr lang="fr-FR"/>
              <a:t>SAMU 76A</a:t>
            </a:r>
          </a:p>
        </p:txBody>
      </p:sp>
    </p:spTree>
    <p:extLst>
      <p:ext uri="{BB962C8B-B14F-4D97-AF65-F5344CB8AC3E}">
        <p14:creationId xmlns:p14="http://schemas.microsoft.com/office/powerpoint/2010/main" val="29311705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2024-08-01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Mise à jour </a:t>
            </a:r>
            <a:r>
              <a:rPr lang="fr-FR" sz="1600" b="1">
                <a:solidFill>
                  <a:srgbClr val="2F5597"/>
                </a:solidFill>
              </a:rPr>
              <a:t>16:42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MAJ du </a:t>
            </a:r>
            <a:r>
              <a:rPr lang="fr-FR">
                <a:solidFill>
                  <a:srgbClr val="0F3F68"/>
                </a:solidFill>
              </a:rPr>
              <a:t>: </a:t>
            </a:r>
            <a:r>
              <a:rPr lang="fr-FR"/>
              <a:t>76A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8" y="769166"/>
            <a:ext cx="8993384" cy="5035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</a:t>
            </a:r>
            <a:r>
              <a:rPr lang="fr-FR" sz="1400">
                <a:solidFill>
                  <a:schemeClr val="bg2">
                    <a:lumMod val="10000"/>
                  </a:schemeClr>
                </a:solidFill>
              </a:rPr>
              <a:t>Régulation médicale, possible hémorragie interne pour l’un des deux enfants, décision d’intervention du médecin</a:t>
            </a:r>
            <a:endParaRPr lang="fr-FR" sz="1400"/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FC875F26-4353-38D4-5F16-68DB8A46889D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fr.health.samu800.DRFR158002421400215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8373AD2-9B29-746C-8912-1C1B5ECF4405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0F3F68"/>
                </a:solidFill>
              </a:rPr>
              <a:t>À : </a:t>
            </a:r>
            <a:r>
              <a:rPr lang="fr-FR"/>
              <a:t>SAMU 80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5BD2954-82A1-E15E-2BAD-78006DF4C676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03a – Enfants NGUYEN - Mise à jour dossier - RS-EDA-MAJ</a:t>
            </a:r>
          </a:p>
        </p:txBody>
      </p:sp>
      <p:sp>
        <p:nvSpPr>
          <p:cNvPr id="53" name="Rectangle 1">
            <a:extLst>
              <a:ext uri="{FF2B5EF4-FFF2-40B4-BE49-F238E27FC236}">
                <a16:creationId xmlns:a16="http://schemas.microsoft.com/office/drawing/2014/main" id="{1916504A-9084-CA29-4EB7-795F97058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pSp>
        <p:nvGrpSpPr>
          <p:cNvPr id="62" name="Groupe 61">
            <a:extLst>
              <a:ext uri="{FF2B5EF4-FFF2-40B4-BE49-F238E27FC236}">
                <a16:creationId xmlns:a16="http://schemas.microsoft.com/office/drawing/2014/main" id="{CA61D7D4-6667-AF93-BFA3-A4F1C5B90FA0}"/>
              </a:ext>
            </a:extLst>
          </p:cNvPr>
          <p:cNvGrpSpPr/>
          <p:nvPr/>
        </p:nvGrpSpPr>
        <p:grpSpPr>
          <a:xfrm>
            <a:off x="1834224" y="3122951"/>
            <a:ext cx="3967458" cy="2723465"/>
            <a:chOff x="1753838" y="3643260"/>
            <a:chExt cx="3967458" cy="2723465"/>
          </a:xfrm>
        </p:grpSpPr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FDA0BAD5-5401-0C1A-F7EF-6CB9E57E51CE}"/>
                </a:ext>
              </a:extLst>
            </p:cNvPr>
            <p:cNvSpPr txBox="1"/>
            <p:nvPr/>
          </p:nvSpPr>
          <p:spPr>
            <a:xfrm>
              <a:off x="1753838" y="4008276"/>
              <a:ext cx="396745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1 - </a:t>
              </a:r>
              <a:r>
                <a:rPr lang="fr-FR" sz="1400">
                  <a:solidFill>
                    <a:srgbClr val="2F5597"/>
                  </a:solidFill>
                </a:rPr>
                <a:t>16:35</a:t>
              </a:r>
            </a:p>
            <a:p>
              <a:r>
                <a:rPr lang="fr-FR" sz="1400"/>
                <a:t>Très choquée, pleurs +++. Pas de léthargie, difficile d’évaluer si trauma crânien ou non lors de la chute. </a:t>
              </a:r>
            </a:p>
          </p:txBody>
        </p: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6394F8E0-DF85-66CE-42A2-11680AB7F787}"/>
                </a:ext>
              </a:extLst>
            </p:cNvPr>
            <p:cNvSpPr txBox="1"/>
            <p:nvPr/>
          </p:nvSpPr>
          <p:spPr>
            <a:xfrm>
              <a:off x="1753838" y="3643260"/>
              <a:ext cx="1797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Notes Médecin : </a:t>
              </a:r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D3B9165E-C5F5-135D-0C45-4768D931B275}"/>
                </a:ext>
              </a:extLst>
            </p:cNvPr>
            <p:cNvSpPr txBox="1"/>
            <p:nvPr/>
          </p:nvSpPr>
          <p:spPr>
            <a:xfrm>
              <a:off x="1753838" y="4848537"/>
              <a:ext cx="396745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2 - </a:t>
              </a:r>
              <a:r>
                <a:rPr lang="fr-FR" sz="1400">
                  <a:solidFill>
                    <a:srgbClr val="2F5597"/>
                  </a:solidFill>
                </a:rPr>
                <a:t>16:36</a:t>
              </a:r>
            </a:p>
            <a:p>
              <a:r>
                <a:rPr lang="fr-FR" sz="1400"/>
                <a:t>Pas de fracture apparente mais large plaque / hématome au niveau du ventre. Possible hémorragie interne.</a:t>
              </a:r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5D605389-EBE3-52D4-2DAC-836CFEE53593}"/>
                </a:ext>
              </a:extLst>
            </p:cNvPr>
            <p:cNvSpPr txBox="1"/>
            <p:nvPr/>
          </p:nvSpPr>
          <p:spPr>
            <a:xfrm>
              <a:off x="1753838" y="5628061"/>
              <a:ext cx="396745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</a:p>
            <a:p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3 - </a:t>
              </a:r>
              <a:r>
                <a:rPr lang="fr-FR" sz="1400">
                  <a:solidFill>
                    <a:srgbClr val="2F5597"/>
                  </a:solidFill>
                </a:rPr>
                <a:t>16:37</a:t>
              </a:r>
            </a:p>
            <a:p>
              <a:r>
                <a:rPr lang="fr-FR" sz="1400"/>
                <a:t>Allergique à la pénicilline</a:t>
              </a:r>
            </a:p>
          </p:txBody>
        </p: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71CB97A8-BBA8-044B-082D-24E80CDFDC42}"/>
              </a:ext>
            </a:extLst>
          </p:cNvPr>
          <p:cNvGrpSpPr/>
          <p:nvPr/>
        </p:nvGrpSpPr>
        <p:grpSpPr>
          <a:xfrm>
            <a:off x="1733307" y="2331690"/>
            <a:ext cx="4362693" cy="671471"/>
            <a:chOff x="7356590" y="3038725"/>
            <a:chExt cx="4039327" cy="671471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AC81D996-1A46-30C2-06E5-61B4504C65DB}"/>
                </a:ext>
              </a:extLst>
            </p:cNvPr>
            <p:cNvSpPr txBox="1"/>
            <p:nvPr/>
          </p:nvSpPr>
          <p:spPr>
            <a:xfrm>
              <a:off x="7356590" y="3402419"/>
              <a:ext cx="403932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err="1"/>
                <a:t>Kamélia</a:t>
              </a:r>
              <a:r>
                <a:rPr lang="fr-FR" sz="1400"/>
                <a:t> </a:t>
              </a:r>
              <a:r>
                <a:rPr lang="fr-FR" sz="1400" b="0" i="0">
                  <a:solidFill>
                    <a:srgbClr val="0D0D0D"/>
                  </a:solidFill>
                  <a:effectLst/>
                  <a:latin typeface="Söhne"/>
                </a:rPr>
                <a:t>Nguyen</a:t>
              </a:r>
              <a:r>
                <a:rPr lang="fr-FR" sz="1400"/>
                <a:t>, F, 21 mois, DDN : 15/10/2021, 11kg</a:t>
              </a: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04A27EF2-53E4-F5A1-E563-02326547E0AD}"/>
                </a:ext>
              </a:extLst>
            </p:cNvPr>
            <p:cNvSpPr txBox="1"/>
            <p:nvPr/>
          </p:nvSpPr>
          <p:spPr>
            <a:xfrm>
              <a:off x="7356591" y="3038725"/>
              <a:ext cx="29247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P</a:t>
              </a:r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atient 1</a:t>
              </a:r>
              <a:endParaRPr lang="fr-FR">
                <a:solidFill>
                  <a:srgbClr val="155891"/>
                </a:solidFill>
              </a:endParaRPr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28072579-311E-6E7A-4DD9-74ED75A13CBA}"/>
              </a:ext>
            </a:extLst>
          </p:cNvPr>
          <p:cNvGrpSpPr/>
          <p:nvPr/>
        </p:nvGrpSpPr>
        <p:grpSpPr>
          <a:xfrm>
            <a:off x="2697757" y="2246508"/>
            <a:ext cx="3074878" cy="428298"/>
            <a:chOff x="8321040" y="2960639"/>
            <a:chExt cx="3074878" cy="428298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D1B369CF-71FC-4916-D6DA-94E99F1D5532}"/>
                </a:ext>
              </a:extLst>
            </p:cNvPr>
            <p:cNvSpPr txBox="1"/>
            <p:nvPr/>
          </p:nvSpPr>
          <p:spPr>
            <a:xfrm>
              <a:off x="9122730" y="3172292"/>
              <a:ext cx="2273188" cy="21664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txBody>
            <a:bodyPr wrap="square" lIns="36000" tIns="36000" rIns="36000" bIns="36000">
              <a:spAutoFit/>
            </a:bodyPr>
            <a:lstStyle>
              <a:defPPr>
                <a:defRPr lang="fr-FR"/>
              </a:defPPr>
              <a:lvl1pPr>
                <a:defRPr sz="1200">
                  <a:solidFill>
                    <a:schemeClr val="bg1"/>
                  </a:solidFill>
                </a:defRPr>
              </a:lvl1pPr>
            </a:lstStyle>
            <a:p>
              <a:pPr algn="ctr"/>
              <a:r>
                <a:rPr lang="fr-FR" sz="800">
                  <a:solidFill>
                    <a:schemeClr val="bg2">
                      <a:lumMod val="25000"/>
                    </a:schemeClr>
                  </a:solidFill>
                </a:rPr>
                <a:t>fr.health.samu800.patient.DRFR158002421400215.1</a:t>
              </a:r>
            </a:p>
          </p:txBody>
        </p:sp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2A549FD7-F021-3F67-A6DF-447BF6E2D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67074" y="2960639"/>
              <a:ext cx="381000" cy="381000"/>
            </a:xfrm>
            <a:prstGeom prst="rect">
              <a:avLst/>
            </a:prstGeom>
          </p:spPr>
        </p:pic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27CEA2B1-F69B-DEBE-B6D9-13055DB50CA0}"/>
                </a:ext>
              </a:extLst>
            </p:cNvPr>
            <p:cNvCxnSpPr>
              <a:cxnSpLocks/>
              <a:endCxn id="10" idx="1"/>
            </p:cNvCxnSpPr>
            <p:nvPr/>
          </p:nvCxnSpPr>
          <p:spPr>
            <a:xfrm flipV="1">
              <a:off x="8321040" y="3280615"/>
              <a:ext cx="801690" cy="584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17338C91-73D7-DD53-6A21-AEF06E8910F4}"/>
              </a:ext>
            </a:extLst>
          </p:cNvPr>
          <p:cNvGrpSpPr/>
          <p:nvPr/>
        </p:nvGrpSpPr>
        <p:grpSpPr>
          <a:xfrm>
            <a:off x="6658365" y="2331690"/>
            <a:ext cx="4362693" cy="671471"/>
            <a:chOff x="7356590" y="3038725"/>
            <a:chExt cx="4039327" cy="671471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05353618-136C-B9A3-29E0-FFE58975ACE2}"/>
                </a:ext>
              </a:extLst>
            </p:cNvPr>
            <p:cNvSpPr txBox="1"/>
            <p:nvPr/>
          </p:nvSpPr>
          <p:spPr>
            <a:xfrm>
              <a:off x="7356590" y="3402419"/>
              <a:ext cx="403932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Bao </a:t>
              </a:r>
              <a:r>
                <a:rPr lang="fr-FR" sz="1400" b="0" i="0">
                  <a:solidFill>
                    <a:srgbClr val="0D0D0D"/>
                  </a:solidFill>
                  <a:effectLst/>
                  <a:latin typeface="Söhne"/>
                </a:rPr>
                <a:t>Nguyen</a:t>
              </a:r>
              <a:r>
                <a:rPr lang="fr-FR" sz="1400"/>
                <a:t>, H, 06 ans, DDN : 06/11/2017</a:t>
              </a: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FC44E4D-523D-649E-4303-CE42DE4D5E6A}"/>
                </a:ext>
              </a:extLst>
            </p:cNvPr>
            <p:cNvSpPr txBox="1"/>
            <p:nvPr/>
          </p:nvSpPr>
          <p:spPr>
            <a:xfrm>
              <a:off x="7356591" y="3038725"/>
              <a:ext cx="29247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P</a:t>
              </a:r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atient 2</a:t>
              </a:r>
              <a:endParaRPr lang="fr-FR">
                <a:solidFill>
                  <a:srgbClr val="155891"/>
                </a:solidFill>
              </a:endParaRP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B709C555-9456-CD8F-EE7B-4BDFC3F84AD8}"/>
              </a:ext>
            </a:extLst>
          </p:cNvPr>
          <p:cNvGrpSpPr/>
          <p:nvPr/>
        </p:nvGrpSpPr>
        <p:grpSpPr>
          <a:xfrm>
            <a:off x="7622815" y="2246508"/>
            <a:ext cx="3074878" cy="428298"/>
            <a:chOff x="8321040" y="2960639"/>
            <a:chExt cx="3074878" cy="428298"/>
          </a:xfrm>
        </p:grpSpPr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ECABD3CD-0759-EAF0-9E4D-7D51D32B72BD}"/>
                </a:ext>
              </a:extLst>
            </p:cNvPr>
            <p:cNvSpPr txBox="1"/>
            <p:nvPr/>
          </p:nvSpPr>
          <p:spPr>
            <a:xfrm>
              <a:off x="9122730" y="3172292"/>
              <a:ext cx="2273188" cy="21664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txBody>
            <a:bodyPr wrap="square" lIns="36000" tIns="36000" rIns="36000" bIns="36000">
              <a:spAutoFit/>
            </a:bodyPr>
            <a:lstStyle>
              <a:defPPr>
                <a:defRPr lang="fr-FR"/>
              </a:defPPr>
              <a:lvl1pPr>
                <a:defRPr sz="1200">
                  <a:solidFill>
                    <a:schemeClr val="bg1"/>
                  </a:solidFill>
                </a:defRPr>
              </a:lvl1pPr>
            </a:lstStyle>
            <a:p>
              <a:pPr algn="ctr"/>
              <a:r>
                <a:rPr lang="fr-FR" sz="800">
                  <a:solidFill>
                    <a:schemeClr val="bg2">
                      <a:lumMod val="25000"/>
                    </a:schemeClr>
                  </a:solidFill>
                </a:rPr>
                <a:t>fr.health.samu800.patient.DRFR158002421400215.2</a:t>
              </a:r>
            </a:p>
          </p:txBody>
        </p:sp>
        <p:pic>
          <p:nvPicPr>
            <p:cNvPr id="19" name="Graphique 18">
              <a:extLst>
                <a:ext uri="{FF2B5EF4-FFF2-40B4-BE49-F238E27FC236}">
                  <a16:creationId xmlns:a16="http://schemas.microsoft.com/office/drawing/2014/main" id="{F69D2891-2681-8E96-AEB9-49D7E63A8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67074" y="2960639"/>
              <a:ext cx="381000" cy="381000"/>
            </a:xfrm>
            <a:prstGeom prst="rect">
              <a:avLst/>
            </a:prstGeom>
          </p:spPr>
        </p:pic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1C918736-7439-78C8-1D01-7168C962E46D}"/>
                </a:ext>
              </a:extLst>
            </p:cNvPr>
            <p:cNvCxnSpPr>
              <a:cxnSpLocks/>
              <a:endCxn id="18" idx="1"/>
            </p:cNvCxnSpPr>
            <p:nvPr/>
          </p:nvCxnSpPr>
          <p:spPr>
            <a:xfrm flipV="1">
              <a:off x="8321040" y="3280615"/>
              <a:ext cx="801690" cy="584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ZoneTexte 22">
            <a:extLst>
              <a:ext uri="{FF2B5EF4-FFF2-40B4-BE49-F238E27FC236}">
                <a16:creationId xmlns:a16="http://schemas.microsoft.com/office/drawing/2014/main" id="{ED212DE7-7A74-6C3D-88BC-E3491B06ED3D}"/>
              </a:ext>
            </a:extLst>
          </p:cNvPr>
          <p:cNvSpPr txBox="1"/>
          <p:nvPr/>
        </p:nvSpPr>
        <p:spPr>
          <a:xfrm>
            <a:off x="1834224" y="5917511"/>
            <a:ext cx="25287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Niveau de soin patient :</a:t>
            </a:r>
          </a:p>
          <a:p>
            <a:r>
              <a:rPr lang="fr-FR" sz="1400"/>
              <a:t>R1</a:t>
            </a:r>
            <a:endParaRPr lang="fr-FR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7273356C-957E-0A03-5914-1D8387FAEA87}"/>
              </a:ext>
            </a:extLst>
          </p:cNvPr>
          <p:cNvGrpSpPr/>
          <p:nvPr/>
        </p:nvGrpSpPr>
        <p:grpSpPr>
          <a:xfrm>
            <a:off x="6730235" y="3122951"/>
            <a:ext cx="3967458" cy="2504393"/>
            <a:chOff x="1753838" y="3643260"/>
            <a:chExt cx="3967458" cy="2504393"/>
          </a:xfrm>
        </p:grpSpPr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9F72F6DB-451A-0D4F-8828-550DC72ECA4B}"/>
                </a:ext>
              </a:extLst>
            </p:cNvPr>
            <p:cNvSpPr txBox="1"/>
            <p:nvPr/>
          </p:nvSpPr>
          <p:spPr>
            <a:xfrm>
              <a:off x="1753838" y="4008276"/>
              <a:ext cx="396745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1 - </a:t>
              </a:r>
              <a:r>
                <a:rPr lang="fr-FR" sz="1400">
                  <a:solidFill>
                    <a:srgbClr val="2F5597"/>
                  </a:solidFill>
                </a:rPr>
                <a:t>16:40</a:t>
              </a:r>
            </a:p>
            <a:p>
              <a:r>
                <a:rPr lang="fr-FR" sz="1400"/>
                <a:t>Conscient, communique, n’est pas désorienté.</a:t>
              </a:r>
            </a:p>
            <a:p>
              <a:r>
                <a:rPr lang="fr-FR" sz="1400"/>
                <a:t>N’a pas perdu connaissance, a amorti la chute avec ses bras.</a:t>
              </a: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30EC0E5-702E-2C1D-8BFF-5B892357E0C6}"/>
                </a:ext>
              </a:extLst>
            </p:cNvPr>
            <p:cNvSpPr txBox="1"/>
            <p:nvPr/>
          </p:nvSpPr>
          <p:spPr>
            <a:xfrm>
              <a:off x="1753838" y="3643260"/>
              <a:ext cx="1797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Notes Médecin : </a:t>
              </a: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7C734158-E888-B365-2864-21659C91AD47}"/>
                </a:ext>
              </a:extLst>
            </p:cNvPr>
            <p:cNvSpPr txBox="1"/>
            <p:nvPr/>
          </p:nvSpPr>
          <p:spPr>
            <a:xfrm>
              <a:off x="1753838" y="4978102"/>
              <a:ext cx="3967458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2 - </a:t>
              </a:r>
              <a:r>
                <a:rPr lang="fr-FR" sz="1400">
                  <a:solidFill>
                    <a:srgbClr val="2F5597"/>
                  </a:solidFill>
                </a:rPr>
                <a:t>16:41</a:t>
              </a:r>
            </a:p>
            <a:p>
              <a:r>
                <a:rPr lang="fr-FR" sz="1400"/>
                <a:t>Fracture du coude gauche : impossible de mobiliser l’articulation + gonflement et œdème.</a:t>
              </a:r>
            </a:p>
            <a:p>
              <a:r>
                <a:rPr lang="fr-FR" sz="1400"/>
                <a:t>Plaie importante sur la jambe gauche (abrasions) + suspicion de fracture du tibia (fermée).</a:t>
              </a:r>
            </a:p>
          </p:txBody>
        </p: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9F0CF98B-86A5-A92D-7C9F-00050905FBA7}"/>
              </a:ext>
            </a:extLst>
          </p:cNvPr>
          <p:cNvSpPr txBox="1"/>
          <p:nvPr/>
        </p:nvSpPr>
        <p:spPr>
          <a:xfrm>
            <a:off x="6818385" y="5917511"/>
            <a:ext cx="25287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Niveau de soin patient :</a:t>
            </a:r>
          </a:p>
          <a:p>
            <a:r>
              <a:rPr lang="fr-FR" sz="1400"/>
              <a:t>R2</a:t>
            </a:r>
            <a:endParaRPr lang="fr-FR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547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2024-08-01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Mise à jour </a:t>
            </a:r>
            <a:r>
              <a:rPr lang="fr-FR" sz="1600" b="1">
                <a:solidFill>
                  <a:srgbClr val="2F5597"/>
                </a:solidFill>
              </a:rPr>
              <a:t>16:42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Partage ressources du </a:t>
            </a:r>
            <a:r>
              <a:rPr lang="fr-FR">
                <a:solidFill>
                  <a:srgbClr val="0F3F68"/>
                </a:solidFill>
              </a:rPr>
              <a:t>: </a:t>
            </a:r>
            <a:r>
              <a:rPr lang="fr-FR"/>
              <a:t>76A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8" y="769166"/>
            <a:ext cx="8538981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Engagement VSAV + envoi VLM SMUR par le 76A</a:t>
            </a: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FC875F26-4353-38D4-5F16-68DB8A46889D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fr.health.samu800.DRFR158002421400215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8373AD2-9B29-746C-8912-1C1B5ECF4405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0F3F68"/>
                </a:solidFill>
              </a:rPr>
              <a:t>À : </a:t>
            </a:r>
            <a:r>
              <a:rPr lang="fr-FR"/>
              <a:t>SAMU 80</a:t>
            </a:r>
          </a:p>
        </p:txBody>
      </p:sp>
      <p:sp>
        <p:nvSpPr>
          <p:cNvPr id="53" name="Rectangle 1">
            <a:extLst>
              <a:ext uri="{FF2B5EF4-FFF2-40B4-BE49-F238E27FC236}">
                <a16:creationId xmlns:a16="http://schemas.microsoft.com/office/drawing/2014/main" id="{1916504A-9084-CA29-4EB7-795F97058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08947F8-AE70-1C53-A504-0BC7894F0A35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03b – Enfants NGUYEN - Partage infos ressources - RS-RI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24149D3-82F7-8C7E-EF51-4C09E5624478}"/>
              </a:ext>
            </a:extLst>
          </p:cNvPr>
          <p:cNvSpPr txBox="1"/>
          <p:nvPr/>
        </p:nvSpPr>
        <p:spPr>
          <a:xfrm>
            <a:off x="1470548" y="2603756"/>
            <a:ext cx="28189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ressource partagé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D3C76C0-3246-E572-CFF7-2F8EA9911853}"/>
              </a:ext>
            </a:extLst>
          </p:cNvPr>
          <p:cNvSpPr txBox="1"/>
          <p:nvPr/>
        </p:nvSpPr>
        <p:spPr>
          <a:xfrm>
            <a:off x="1470548" y="4188998"/>
            <a:ext cx="19039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Type de vecteur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B803E34-BB8A-348B-D2AB-3F3A784AF017}"/>
              </a:ext>
            </a:extLst>
          </p:cNvPr>
          <p:cNvSpPr txBox="1"/>
          <p:nvPr/>
        </p:nvSpPr>
        <p:spPr>
          <a:xfrm>
            <a:off x="4663571" y="2603756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Statut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8A0C16C-F338-869C-1B13-B1D011EFA87F}"/>
              </a:ext>
            </a:extLst>
          </p:cNvPr>
          <p:cNvSpPr txBox="1"/>
          <p:nvPr/>
        </p:nvSpPr>
        <p:spPr>
          <a:xfrm>
            <a:off x="1470548" y="2916692"/>
            <a:ext cx="28189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fr.health.samu76A.resource.VLM12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A2963CC-BD69-0170-5A87-7E1122371F6A}"/>
              </a:ext>
            </a:extLst>
          </p:cNvPr>
          <p:cNvSpPr txBox="1"/>
          <p:nvPr/>
        </p:nvSpPr>
        <p:spPr>
          <a:xfrm>
            <a:off x="4738489" y="2916692"/>
            <a:ext cx="172239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400" b="0" i="0">
                <a:solidFill>
                  <a:srgbClr val="2F5597"/>
                </a:solidFill>
                <a:effectLst/>
                <a:latin typeface="Calibri" panose="020F0502020204030204" pitchFamily="34" charset="0"/>
              </a:rPr>
              <a:t>16:42</a:t>
            </a:r>
            <a:r>
              <a:rPr lang="fr-FR" sz="1400" b="0" i="0">
                <a:effectLst/>
                <a:latin typeface="Calibri" panose="020F0502020204030204" pitchFamily="34" charset="0"/>
              </a:rPr>
              <a:t> - DECLENCHE</a:t>
            </a:r>
            <a:endParaRPr lang="fr-FR" sz="140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E1E1AAE-C35A-87B7-1A2D-61C017EC43D5}"/>
              </a:ext>
            </a:extLst>
          </p:cNvPr>
          <p:cNvSpPr txBox="1"/>
          <p:nvPr/>
        </p:nvSpPr>
        <p:spPr>
          <a:xfrm>
            <a:off x="1470548" y="4491964"/>
            <a:ext cx="15253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VLM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F9B3F61-5147-4C1A-271B-AB0FEAC36475}"/>
              </a:ext>
            </a:extLst>
          </p:cNvPr>
          <p:cNvSpPr txBox="1"/>
          <p:nvPr/>
        </p:nvSpPr>
        <p:spPr>
          <a:xfrm>
            <a:off x="1470548" y="3376085"/>
            <a:ext cx="28189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organisation propriétaire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DD146E8-EC56-E303-7BD6-F30ACC2FAD11}"/>
              </a:ext>
            </a:extLst>
          </p:cNvPr>
          <p:cNvSpPr txBox="1"/>
          <p:nvPr/>
        </p:nvSpPr>
        <p:spPr>
          <a:xfrm>
            <a:off x="1470548" y="3689021"/>
            <a:ext cx="28189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fr.health.samu76A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995A1FD-EE99-1309-D333-4D4145B1FAFD}"/>
              </a:ext>
            </a:extLst>
          </p:cNvPr>
          <p:cNvSpPr txBox="1"/>
          <p:nvPr/>
        </p:nvSpPr>
        <p:spPr>
          <a:xfrm>
            <a:off x="1470548" y="4891301"/>
            <a:ext cx="22679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Nom de la ressource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4274CEE-C056-B79F-7A75-3A80734003F7}"/>
              </a:ext>
            </a:extLst>
          </p:cNvPr>
          <p:cNvSpPr txBox="1"/>
          <p:nvPr/>
        </p:nvSpPr>
        <p:spPr>
          <a:xfrm>
            <a:off x="1470548" y="5194267"/>
            <a:ext cx="19728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VLM 76 - A45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864F553-F5D1-9357-B157-333C84E8C1A2}"/>
              </a:ext>
            </a:extLst>
          </p:cNvPr>
          <p:cNvSpPr txBox="1"/>
          <p:nvPr/>
        </p:nvSpPr>
        <p:spPr>
          <a:xfrm>
            <a:off x="4405991" y="3376085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Equipe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4E2C3118-BFB5-3562-77BB-ED31510249CF}"/>
              </a:ext>
            </a:extLst>
          </p:cNvPr>
          <p:cNvSpPr txBox="1"/>
          <p:nvPr/>
        </p:nvSpPr>
        <p:spPr>
          <a:xfrm>
            <a:off x="4446385" y="3689021"/>
            <a:ext cx="20144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Type : MED</a:t>
            </a:r>
          </a:p>
          <a:p>
            <a:pPr algn="r"/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Nom : Equipe SMUR </a:t>
            </a:r>
            <a:r>
              <a:rPr lang="fr-FR" sz="1400">
                <a:solidFill>
                  <a:srgbClr val="000000"/>
                </a:solidFill>
                <a:latin typeface="Calibri" panose="020F0502020204030204" pitchFamily="34" charset="0"/>
              </a:rPr>
              <a:t>5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06FA4CE-518F-9AED-DBD9-A7936EF328EA}"/>
              </a:ext>
            </a:extLst>
          </p:cNvPr>
          <p:cNvSpPr txBox="1"/>
          <p:nvPr/>
        </p:nvSpPr>
        <p:spPr>
          <a:xfrm>
            <a:off x="4405991" y="4613744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Contact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3DC7D725-4756-5240-C82A-4A8295156910}"/>
              </a:ext>
            </a:extLst>
          </p:cNvPr>
          <p:cNvSpPr txBox="1"/>
          <p:nvPr/>
        </p:nvSpPr>
        <p:spPr>
          <a:xfrm>
            <a:off x="4556916" y="4903966"/>
            <a:ext cx="19039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400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+33744947325</a:t>
            </a:r>
            <a:endParaRPr lang="fr-FR" sz="1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389AFC6D-D3C0-EC34-8CF3-2DAAC583AA35}"/>
              </a:ext>
            </a:extLst>
          </p:cNvPr>
          <p:cNvCxnSpPr>
            <a:cxnSpLocks/>
          </p:cNvCxnSpPr>
          <p:nvPr/>
        </p:nvCxnSpPr>
        <p:spPr>
          <a:xfrm flipV="1">
            <a:off x="6611411" y="1992132"/>
            <a:ext cx="0" cy="486586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0" name="ZoneTexte 59">
            <a:extLst>
              <a:ext uri="{FF2B5EF4-FFF2-40B4-BE49-F238E27FC236}">
                <a16:creationId xmlns:a16="http://schemas.microsoft.com/office/drawing/2014/main" id="{70FB3C36-C54C-C802-7FC3-3BD40F9E5F83}"/>
              </a:ext>
            </a:extLst>
          </p:cNvPr>
          <p:cNvSpPr txBox="1"/>
          <p:nvPr/>
        </p:nvSpPr>
        <p:spPr>
          <a:xfrm>
            <a:off x="6878862" y="2603756"/>
            <a:ext cx="28189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ressource partagé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04097A39-BA6A-7E48-9001-8F64FBED5FDE}"/>
              </a:ext>
            </a:extLst>
          </p:cNvPr>
          <p:cNvSpPr txBox="1"/>
          <p:nvPr/>
        </p:nvSpPr>
        <p:spPr>
          <a:xfrm>
            <a:off x="6878862" y="4212241"/>
            <a:ext cx="19039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Type de vecteur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8439376F-8CF2-E0D7-02CC-CBD3166C3944}"/>
              </a:ext>
            </a:extLst>
          </p:cNvPr>
          <p:cNvSpPr txBox="1"/>
          <p:nvPr/>
        </p:nvSpPr>
        <p:spPr>
          <a:xfrm>
            <a:off x="10071885" y="2603756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Statut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99944E0D-ADC9-FD7D-EDFE-E5C8C4248A5C}"/>
              </a:ext>
            </a:extLst>
          </p:cNvPr>
          <p:cNvSpPr txBox="1"/>
          <p:nvPr/>
        </p:nvSpPr>
        <p:spPr>
          <a:xfrm>
            <a:off x="6878862" y="2916692"/>
            <a:ext cx="30168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err="1"/>
              <a:t>fr.fire</a:t>
            </a:r>
            <a:r>
              <a:rPr lang="fr-FR" sz="1400"/>
              <a:t>. sis076.cgo-076.resource.VSAV3A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27957BC4-E59B-FB22-1D62-A86789310476}"/>
              </a:ext>
            </a:extLst>
          </p:cNvPr>
          <p:cNvSpPr txBox="1"/>
          <p:nvPr/>
        </p:nvSpPr>
        <p:spPr>
          <a:xfrm>
            <a:off x="10146803" y="2916692"/>
            <a:ext cx="17223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400" b="0" i="0">
                <a:solidFill>
                  <a:srgbClr val="2F5597"/>
                </a:solidFill>
                <a:effectLst/>
                <a:latin typeface="Calibri" panose="020F0502020204030204" pitchFamily="34" charset="0"/>
              </a:rPr>
              <a:t>16:40</a:t>
            </a:r>
            <a:r>
              <a:rPr lang="fr-FR" sz="1400" b="0" i="0">
                <a:effectLst/>
                <a:latin typeface="Calibri" panose="020F0502020204030204" pitchFamily="34" charset="0"/>
              </a:rPr>
              <a:t> - DECLENCHE (indispo)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7C023C4F-66D2-7F70-3E96-5C7D5EE7228B}"/>
              </a:ext>
            </a:extLst>
          </p:cNvPr>
          <p:cNvSpPr txBox="1"/>
          <p:nvPr/>
        </p:nvSpPr>
        <p:spPr>
          <a:xfrm>
            <a:off x="6878862" y="4515207"/>
            <a:ext cx="15253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VSAV</a:t>
            </a:r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6C162922-C0C3-44C5-45B3-F0F90C016F31}"/>
              </a:ext>
            </a:extLst>
          </p:cNvPr>
          <p:cNvSpPr txBox="1"/>
          <p:nvPr/>
        </p:nvSpPr>
        <p:spPr>
          <a:xfrm>
            <a:off x="6878862" y="3376085"/>
            <a:ext cx="28189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organisation propriétaire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E7D42151-4939-94A1-F734-6448C7E03900}"/>
              </a:ext>
            </a:extLst>
          </p:cNvPr>
          <p:cNvSpPr txBox="1"/>
          <p:nvPr/>
        </p:nvSpPr>
        <p:spPr>
          <a:xfrm>
            <a:off x="6878862" y="3689021"/>
            <a:ext cx="28189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fr.fire.sdis76.cgo-076</a:t>
            </a: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2264FCEE-88AF-2662-5648-2356F2D58079}"/>
              </a:ext>
            </a:extLst>
          </p:cNvPr>
          <p:cNvSpPr txBox="1"/>
          <p:nvPr/>
        </p:nvSpPr>
        <p:spPr>
          <a:xfrm>
            <a:off x="6878862" y="4914544"/>
            <a:ext cx="22679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Nom de la ressource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98C48292-DD56-20CD-4F36-E9940E205E91}"/>
              </a:ext>
            </a:extLst>
          </p:cNvPr>
          <p:cNvSpPr txBox="1"/>
          <p:nvPr/>
        </p:nvSpPr>
        <p:spPr>
          <a:xfrm>
            <a:off x="6878862" y="5217510"/>
            <a:ext cx="19728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VSAV 76 - 22D8</a:t>
            </a: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C2D3EA4F-9A02-6E96-33CB-22E88F08EC68}"/>
              </a:ext>
            </a:extLst>
          </p:cNvPr>
          <p:cNvSpPr txBox="1"/>
          <p:nvPr/>
        </p:nvSpPr>
        <p:spPr>
          <a:xfrm>
            <a:off x="9814305" y="3376085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Equipe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EC0789B6-DE73-D3F3-7F53-3DE6B47D54F2}"/>
              </a:ext>
            </a:extLst>
          </p:cNvPr>
          <p:cNvSpPr txBox="1"/>
          <p:nvPr/>
        </p:nvSpPr>
        <p:spPr>
          <a:xfrm>
            <a:off x="9854699" y="3689021"/>
            <a:ext cx="20144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Type : SECOURS</a:t>
            </a:r>
          </a:p>
          <a:p>
            <a:pPr algn="r"/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Nom : Equipe </a:t>
            </a:r>
            <a:r>
              <a:rPr lang="fr-FR" sz="1400">
                <a:solidFill>
                  <a:srgbClr val="000000"/>
                </a:solidFill>
                <a:latin typeface="Calibri" panose="020F0502020204030204" pitchFamily="34" charset="0"/>
              </a:rPr>
              <a:t>Rouge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D3FF001B-56D4-60B3-9AE5-A7E8D8E6E9F7}"/>
              </a:ext>
            </a:extLst>
          </p:cNvPr>
          <p:cNvSpPr txBox="1"/>
          <p:nvPr/>
        </p:nvSpPr>
        <p:spPr>
          <a:xfrm>
            <a:off x="9814305" y="4613744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Contact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75" name="ZoneTexte 74">
            <a:extLst>
              <a:ext uri="{FF2B5EF4-FFF2-40B4-BE49-F238E27FC236}">
                <a16:creationId xmlns:a16="http://schemas.microsoft.com/office/drawing/2014/main" id="{12E5D51E-CD42-8464-2560-E7A67FE87575}"/>
              </a:ext>
            </a:extLst>
          </p:cNvPr>
          <p:cNvSpPr txBox="1"/>
          <p:nvPr/>
        </p:nvSpPr>
        <p:spPr>
          <a:xfrm>
            <a:off x="9965230" y="4903966"/>
            <a:ext cx="19039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400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+33645987297</a:t>
            </a:r>
            <a:endParaRPr lang="fr-FR" sz="1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82" name="Graphique 81">
            <a:extLst>
              <a:ext uri="{FF2B5EF4-FFF2-40B4-BE49-F238E27FC236}">
                <a16:creationId xmlns:a16="http://schemas.microsoft.com/office/drawing/2014/main" id="{A29AE246-3D29-DEB2-4557-2FC221D440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9175670" y="1950049"/>
            <a:ext cx="720000" cy="720000"/>
          </a:xfrm>
          <a:prstGeom prst="rect">
            <a:avLst/>
          </a:prstGeom>
        </p:spPr>
      </p:pic>
      <p:pic>
        <p:nvPicPr>
          <p:cNvPr id="83" name="Graphique 82">
            <a:extLst>
              <a:ext uri="{FF2B5EF4-FFF2-40B4-BE49-F238E27FC236}">
                <a16:creationId xmlns:a16="http://schemas.microsoft.com/office/drawing/2014/main" id="{63388E61-C27D-EE2F-B2D4-248823A9BB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88061" y="1951885"/>
            <a:ext cx="658995" cy="658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4171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84826E66-10E3-3FC2-90C2-6B46F136BD5B}"/>
              </a:ext>
            </a:extLst>
          </p:cNvPr>
          <p:cNvCxnSpPr>
            <a:stCxn id="49" idx="1"/>
            <a:endCxn id="16" idx="1"/>
          </p:cNvCxnSpPr>
          <p:nvPr/>
        </p:nvCxnSpPr>
        <p:spPr>
          <a:xfrm rot="10800000" flipH="1" flipV="1">
            <a:off x="9189170" y="303181"/>
            <a:ext cx="407592" cy="437129"/>
          </a:xfrm>
          <a:prstGeom prst="bentConnector3">
            <a:avLst>
              <a:gd name="adj1" fmla="val -56085"/>
            </a:avLst>
          </a:prstGeom>
          <a:ln>
            <a:solidFill>
              <a:srgbClr val="1558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2024-08-01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Demande 16:44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04a – Enfants NGUYEN - Demande de ressources - RS-DR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Demande SMUR pédiatrique supplémentaire pour prendre en charge les 2 enfants 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Demande ressources du : </a:t>
            </a:r>
            <a:r>
              <a:rPr lang="fr-FR"/>
              <a:t>76A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A325F6-CFD5-5FA8-9273-ED5224ED109C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155891"/>
                </a:solidFill>
              </a:rPr>
              <a:t>À : </a:t>
            </a:r>
            <a:r>
              <a:rPr lang="fr-FR"/>
              <a:t>SAMU 80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2D580155-F5CB-0BC1-F969-2E2B5036A6EC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fr.health.samu800.DRFR158002421400215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C5C0219-3839-E0CB-96A6-CD97D19E054A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 dirty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demande partagé</a:t>
            </a:r>
            <a:endParaRPr lang="fr-FR" dirty="0">
              <a:solidFill>
                <a:srgbClr val="15589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3510DE0-7FE0-DC1A-E4A0-8F9675B0AF61}"/>
              </a:ext>
            </a:extLst>
          </p:cNvPr>
          <p:cNvSpPr txBox="1"/>
          <p:nvPr/>
        </p:nvSpPr>
        <p:spPr>
          <a:xfrm>
            <a:off x="1869675" y="3817828"/>
            <a:ext cx="20815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Précisions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9783A3A-063E-09F5-EA99-D8273DE31299}"/>
              </a:ext>
            </a:extLst>
          </p:cNvPr>
          <p:cNvSpPr txBox="1"/>
          <p:nvPr/>
        </p:nvSpPr>
        <p:spPr>
          <a:xfrm>
            <a:off x="1869675" y="2586106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fr.health.samu76A.request. af78b21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C7AAB23-AA3D-63B3-6097-0890E2840E55}"/>
              </a:ext>
            </a:extLst>
          </p:cNvPr>
          <p:cNvSpPr txBox="1"/>
          <p:nvPr/>
        </p:nvSpPr>
        <p:spPr>
          <a:xfrm>
            <a:off x="1869675" y="4112235"/>
            <a:ext cx="47125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Besoin d’une équipe SMUR pédiatrique supplémentaire, pour prise en charge 2 enfants, dont 1 possible hémorragie interne.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10336E2-C4FB-7378-650A-66F435EFB13A}"/>
              </a:ext>
            </a:extLst>
          </p:cNvPr>
          <p:cNvSpPr txBox="1"/>
          <p:nvPr/>
        </p:nvSpPr>
        <p:spPr>
          <a:xfrm>
            <a:off x="1869675" y="3045499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Effet à obtenir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9D88D07-26F6-9C7B-92BC-73967B38018F}"/>
              </a:ext>
            </a:extLst>
          </p:cNvPr>
          <p:cNvSpPr txBox="1"/>
          <p:nvPr/>
        </p:nvSpPr>
        <p:spPr>
          <a:xfrm>
            <a:off x="1869675" y="3358435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SMUR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07C19B1-4E74-1453-D426-C682018458DF}"/>
              </a:ext>
            </a:extLst>
          </p:cNvPr>
          <p:cNvSpPr txBox="1"/>
          <p:nvPr/>
        </p:nvSpPr>
        <p:spPr>
          <a:xfrm>
            <a:off x="7245891" y="3045499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Délai souhaité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30F6614-B678-0D21-BFE4-13BB262776B9}"/>
              </a:ext>
            </a:extLst>
          </p:cNvPr>
          <p:cNvSpPr txBox="1"/>
          <p:nvPr/>
        </p:nvSpPr>
        <p:spPr>
          <a:xfrm>
            <a:off x="7245891" y="3358435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>
                <a:solidFill>
                  <a:srgbClr val="000000"/>
                </a:solidFill>
                <a:latin typeface="Calibri" panose="020F0502020204030204" pitchFamily="34" charset="0"/>
              </a:rPr>
              <a:t>DEL0</a:t>
            </a:r>
            <a:endParaRPr lang="fr-FR" sz="1400" b="0" i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0B0CE2C-A5A8-EE2F-D11A-9D17FD0DCC2C}"/>
              </a:ext>
            </a:extLst>
          </p:cNvPr>
          <p:cNvSpPr txBox="1"/>
          <p:nvPr/>
        </p:nvSpPr>
        <p:spPr>
          <a:xfrm>
            <a:off x="7245891" y="2269702"/>
            <a:ext cx="22265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Cadre </a:t>
            </a:r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conventionnel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0CF990D-2119-6AA5-1ABA-691907BDE192}"/>
              </a:ext>
            </a:extLst>
          </p:cNvPr>
          <p:cNvSpPr txBox="1"/>
          <p:nvPr/>
        </p:nvSpPr>
        <p:spPr>
          <a:xfrm>
            <a:off x="7245891" y="2559924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N/A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EED25B2-0017-CE96-57C1-0F4AB619D4FB}"/>
              </a:ext>
            </a:extLst>
          </p:cNvPr>
          <p:cNvSpPr txBox="1"/>
          <p:nvPr/>
        </p:nvSpPr>
        <p:spPr>
          <a:xfrm>
            <a:off x="9596762" y="575022"/>
            <a:ext cx="2498334" cy="330577"/>
          </a:xfrm>
          <a:prstGeom prst="roundRect">
            <a:avLst>
              <a:gd name="adj" fmla="val 28254"/>
            </a:avLst>
          </a:prstGeom>
          <a:solidFill>
            <a:srgbClr val="D20050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fr.health.samu76A.request. af78b21</a:t>
            </a:r>
          </a:p>
        </p:txBody>
      </p:sp>
    </p:spTree>
    <p:extLst>
      <p:ext uri="{BB962C8B-B14F-4D97-AF65-F5344CB8AC3E}">
        <p14:creationId xmlns:p14="http://schemas.microsoft.com/office/powerpoint/2010/main" val="37695521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2024-08-01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Réponse 16:45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04b – Enfants NGUYEN - Réponse ressources - RS-RR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Réponse du SAMU 78, demande acceptée partiellement. Possible uniquement dans 10min.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Réponse ressources du </a:t>
            </a:r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fr-FR"/>
              <a:t>80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A325F6-CFD5-5FA8-9273-ED5224ED109C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155891"/>
                </a:solidFill>
              </a:rPr>
              <a:t>À : </a:t>
            </a:r>
            <a:r>
              <a:rPr lang="fr-FR"/>
              <a:t>SAMU 76A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C5C0219-3839-E0CB-96A6-CD97D19E054A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 dirty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demande partagé</a:t>
            </a:r>
            <a:endParaRPr lang="fr-FR" dirty="0">
              <a:solidFill>
                <a:srgbClr val="155891"/>
              </a:solidFill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53510DE0-7FE0-DC1A-E4A0-8F9675B0AF61}"/>
              </a:ext>
            </a:extLst>
          </p:cNvPr>
          <p:cNvSpPr txBox="1"/>
          <p:nvPr/>
        </p:nvSpPr>
        <p:spPr>
          <a:xfrm>
            <a:off x="1869675" y="3817828"/>
            <a:ext cx="20815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Précisions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19783A3A-063E-09F5-EA99-D8273DE31299}"/>
              </a:ext>
            </a:extLst>
          </p:cNvPr>
          <p:cNvSpPr txBox="1"/>
          <p:nvPr/>
        </p:nvSpPr>
        <p:spPr>
          <a:xfrm>
            <a:off x="1869675" y="2586106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fr.health.samu76A.request. af78b21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3C7AAB23-AA3D-63B3-6097-0890E2840E55}"/>
              </a:ext>
            </a:extLst>
          </p:cNvPr>
          <p:cNvSpPr txBox="1"/>
          <p:nvPr/>
        </p:nvSpPr>
        <p:spPr>
          <a:xfrm>
            <a:off x="1869675" y="4112235"/>
            <a:ext cx="42692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Ok pour envoi </a:t>
            </a:r>
            <a:r>
              <a:rPr lang="fr-FR" sz="1400" err="1"/>
              <a:t>HéliSMUR</a:t>
            </a:r>
            <a:r>
              <a:rPr lang="fr-FR" sz="1400"/>
              <a:t>. Engagement possible dans 10min seulement.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F10336E2-C4FB-7378-650A-66F435EFB13A}"/>
              </a:ext>
            </a:extLst>
          </p:cNvPr>
          <p:cNvSpPr txBox="1"/>
          <p:nvPr/>
        </p:nvSpPr>
        <p:spPr>
          <a:xfrm>
            <a:off x="1869675" y="3045499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Réponse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29D88D07-26F6-9C7B-92BC-73967B38018F}"/>
              </a:ext>
            </a:extLst>
          </p:cNvPr>
          <p:cNvSpPr txBox="1"/>
          <p:nvPr/>
        </p:nvSpPr>
        <p:spPr>
          <a:xfrm>
            <a:off x="1869675" y="3358435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PARTIELLE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007C19B1-4E74-1453-D426-C682018458DF}"/>
              </a:ext>
            </a:extLst>
          </p:cNvPr>
          <p:cNvSpPr txBox="1"/>
          <p:nvPr/>
        </p:nvSpPr>
        <p:spPr>
          <a:xfrm>
            <a:off x="7245891" y="3045499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Délai de réponse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230F6614-B678-0D21-BFE4-13BB262776B9}"/>
              </a:ext>
            </a:extLst>
          </p:cNvPr>
          <p:cNvSpPr txBox="1"/>
          <p:nvPr/>
        </p:nvSpPr>
        <p:spPr>
          <a:xfrm>
            <a:off x="7245892" y="3358435"/>
            <a:ext cx="22620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>
                <a:solidFill>
                  <a:srgbClr val="000000"/>
                </a:solidFill>
                <a:latin typeface="Calibri" panose="020F0502020204030204" pitchFamily="34" charset="0"/>
              </a:rPr>
              <a:t>10 min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8" name="Connecteur : en angle 7">
            <a:extLst>
              <a:ext uri="{FF2B5EF4-FFF2-40B4-BE49-F238E27FC236}">
                <a16:creationId xmlns:a16="http://schemas.microsoft.com/office/drawing/2014/main" id="{3C2468B7-801B-B0D6-751A-E89F75AB6BFE}"/>
              </a:ext>
            </a:extLst>
          </p:cNvPr>
          <p:cNvCxnSpPr>
            <a:stCxn id="9" idx="1"/>
            <a:endCxn id="11" idx="1"/>
          </p:cNvCxnSpPr>
          <p:nvPr/>
        </p:nvCxnSpPr>
        <p:spPr>
          <a:xfrm rot="10800000" flipH="1" flipV="1">
            <a:off x="9189170" y="303181"/>
            <a:ext cx="407592" cy="437129"/>
          </a:xfrm>
          <a:prstGeom prst="bentConnector3">
            <a:avLst>
              <a:gd name="adj1" fmla="val -56085"/>
            </a:avLst>
          </a:prstGeom>
          <a:ln>
            <a:solidFill>
              <a:srgbClr val="1558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A73D15E-2474-A4C1-53C3-9B5A1F5597DA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fr.health.samu800.DRFR158002421400215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D0D6DC6-A235-240B-5B35-1373E950E9DC}"/>
              </a:ext>
            </a:extLst>
          </p:cNvPr>
          <p:cNvSpPr txBox="1"/>
          <p:nvPr/>
        </p:nvSpPr>
        <p:spPr>
          <a:xfrm>
            <a:off x="9596762" y="575022"/>
            <a:ext cx="2498334" cy="330577"/>
          </a:xfrm>
          <a:prstGeom prst="roundRect">
            <a:avLst>
              <a:gd name="adj" fmla="val 28254"/>
            </a:avLst>
          </a:prstGeom>
          <a:solidFill>
            <a:srgbClr val="D20050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fr.health.samu76A.request. af78b21</a:t>
            </a:r>
          </a:p>
        </p:txBody>
      </p:sp>
    </p:spTree>
    <p:extLst>
      <p:ext uri="{BB962C8B-B14F-4D97-AF65-F5344CB8AC3E}">
        <p14:creationId xmlns:p14="http://schemas.microsoft.com/office/powerpoint/2010/main" val="22322122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2024-08-01</a:t>
            </a:r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Engagement</a:t>
            </a:r>
            <a:r>
              <a:rPr lang="fr-FR" sz="1600" b="1">
                <a:solidFill>
                  <a:schemeClr val="accent1">
                    <a:lumMod val="75000"/>
                  </a:schemeClr>
                </a:solidFill>
              </a:rPr>
              <a:t> 16:55</a:t>
            </a: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Engagement de l’</a:t>
            </a:r>
            <a:r>
              <a:rPr lang="fr-FR" sz="1400" err="1"/>
              <a:t>HéliSMUR</a:t>
            </a:r>
            <a:r>
              <a:rPr lang="fr-FR" sz="1400"/>
              <a:t> 80  en réponse à la demande du 76A.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Partage ressources du : </a:t>
            </a:r>
            <a:r>
              <a:rPr lang="fr-FR"/>
              <a:t>80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A325F6-CFD5-5FA8-9273-ED5224ED109C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À : </a:t>
            </a:r>
            <a:r>
              <a:rPr lang="fr-FR"/>
              <a:t>SAMU 76A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196A922-BC4B-9A46-FFE7-8F2123EA1D17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04c – </a:t>
            </a:r>
            <a:r>
              <a:rPr lang="fr-FR" sz="2400" b="1">
                <a:solidFill>
                  <a:srgbClr val="155891"/>
                </a:solidFill>
              </a:rPr>
              <a:t>Enfants NGUYEN - </a:t>
            </a:r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Partage infos ressources - RS-RI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3F1E625-AFB4-9F6F-3380-0A0D5D2DA058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ressource partagé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482C305-8B92-A49F-E260-801A5A5CDA22}"/>
              </a:ext>
            </a:extLst>
          </p:cNvPr>
          <p:cNvSpPr txBox="1"/>
          <p:nvPr/>
        </p:nvSpPr>
        <p:spPr>
          <a:xfrm>
            <a:off x="1931181" y="5269122"/>
            <a:ext cx="19039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Type de moyen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18D55A6-2E55-087D-D788-00ED8AA1341E}"/>
              </a:ext>
            </a:extLst>
          </p:cNvPr>
          <p:cNvSpPr txBox="1"/>
          <p:nvPr/>
        </p:nvSpPr>
        <p:spPr>
          <a:xfrm>
            <a:off x="1931181" y="4509012"/>
            <a:ext cx="20815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Type de ressource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1B0A3B8-9D15-4C72-8C78-80989D3E38CC}"/>
              </a:ext>
            </a:extLst>
          </p:cNvPr>
          <p:cNvSpPr txBox="1"/>
          <p:nvPr/>
        </p:nvSpPr>
        <p:spPr>
          <a:xfrm>
            <a:off x="7245891" y="2273458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Statut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A9FB63-A783-B471-7B6B-7B32C149CEED}"/>
              </a:ext>
            </a:extLst>
          </p:cNvPr>
          <p:cNvSpPr txBox="1"/>
          <p:nvPr/>
        </p:nvSpPr>
        <p:spPr>
          <a:xfrm>
            <a:off x="1886793" y="2586106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fr.health.samu800.resource.Heli80bec6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B16DF7C-073F-BCFE-637B-D25ED3CDFC8C}"/>
              </a:ext>
            </a:extLst>
          </p:cNvPr>
          <p:cNvSpPr txBox="1"/>
          <p:nvPr/>
        </p:nvSpPr>
        <p:spPr>
          <a:xfrm>
            <a:off x="7245892" y="2563680"/>
            <a:ext cx="40952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2F5597"/>
                </a:solidFill>
                <a:effectLst/>
                <a:latin typeface="Calibri" panose="020F0502020204030204" pitchFamily="34" charset="0"/>
              </a:rPr>
              <a:t>16:45</a:t>
            </a:r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- DECISION</a:t>
            </a:r>
          </a:p>
          <a:p>
            <a:r>
              <a:rPr lang="fr-FR" sz="1400" b="0" i="0">
                <a:solidFill>
                  <a:srgbClr val="2F5597"/>
                </a:solidFill>
                <a:effectLst/>
                <a:latin typeface="Calibri" panose="020F0502020204030204" pitchFamily="34" charset="0"/>
              </a:rPr>
              <a:t>16:55</a:t>
            </a:r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- DECLENCHE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3051CE7-6A20-A218-E105-F01F19E83291}"/>
              </a:ext>
            </a:extLst>
          </p:cNvPr>
          <p:cNvSpPr txBox="1"/>
          <p:nvPr/>
        </p:nvSpPr>
        <p:spPr>
          <a:xfrm>
            <a:off x="1931183" y="5572088"/>
            <a:ext cx="41316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HELISMUR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C7A8632-AE89-654C-2681-E4052C82B2C9}"/>
              </a:ext>
            </a:extLst>
          </p:cNvPr>
          <p:cNvSpPr txBox="1"/>
          <p:nvPr/>
        </p:nvSpPr>
        <p:spPr>
          <a:xfrm>
            <a:off x="1931183" y="4803419"/>
            <a:ext cx="41316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SMUR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67803EC-9115-8BB7-1C02-DCFF6E85C506}"/>
              </a:ext>
            </a:extLst>
          </p:cNvPr>
          <p:cNvSpPr txBox="1"/>
          <p:nvPr/>
        </p:nvSpPr>
        <p:spPr>
          <a:xfrm>
            <a:off x="1944133" y="3798468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organisation propriétaire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1F4B579-0AF1-4781-4D19-E867B775B70E}"/>
              </a:ext>
            </a:extLst>
          </p:cNvPr>
          <p:cNvSpPr txBox="1"/>
          <p:nvPr/>
        </p:nvSpPr>
        <p:spPr>
          <a:xfrm>
            <a:off x="1961251" y="4111404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fr.health.samu80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57236F6-FB2F-5D3B-3610-3C6B73D4593D}"/>
              </a:ext>
            </a:extLst>
          </p:cNvPr>
          <p:cNvSpPr txBox="1"/>
          <p:nvPr/>
        </p:nvSpPr>
        <p:spPr>
          <a:xfrm>
            <a:off x="1931180" y="5971425"/>
            <a:ext cx="22679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Nom de la ressource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262C0567-6683-85B3-B5D6-552E70E5205F}"/>
              </a:ext>
            </a:extLst>
          </p:cNvPr>
          <p:cNvSpPr txBox="1"/>
          <p:nvPr/>
        </p:nvSpPr>
        <p:spPr>
          <a:xfrm>
            <a:off x="1931183" y="6274391"/>
            <a:ext cx="3155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HELISMUR 80 - BEC6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DCA51D5-4D02-3AD6-C4DB-778C28A8082D}"/>
              </a:ext>
            </a:extLst>
          </p:cNvPr>
          <p:cNvSpPr txBox="1"/>
          <p:nvPr/>
        </p:nvSpPr>
        <p:spPr>
          <a:xfrm>
            <a:off x="7245891" y="3192456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Equipe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95C8C573-EF35-57A8-CD97-3571AA0FF17A}"/>
              </a:ext>
            </a:extLst>
          </p:cNvPr>
          <p:cNvSpPr txBox="1"/>
          <p:nvPr/>
        </p:nvSpPr>
        <p:spPr>
          <a:xfrm>
            <a:off x="7245892" y="3482678"/>
            <a:ext cx="40952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Type : MED</a:t>
            </a:r>
          </a:p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Nom : Equipe Buse1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1024E81E-DD8B-34CC-63D4-CFAD4E380A59}"/>
              </a:ext>
            </a:extLst>
          </p:cNvPr>
          <p:cNvSpPr txBox="1"/>
          <p:nvPr/>
        </p:nvSpPr>
        <p:spPr>
          <a:xfrm>
            <a:off x="7245891" y="4111454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Contact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E1F98716-4565-60CC-42AA-14745D50DEBE}"/>
              </a:ext>
            </a:extLst>
          </p:cNvPr>
          <p:cNvSpPr txBox="1"/>
          <p:nvPr/>
        </p:nvSpPr>
        <p:spPr>
          <a:xfrm>
            <a:off x="7245892" y="4401676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+33712318965</a:t>
            </a:r>
            <a:endParaRPr lang="fr-FR" sz="1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2" name="Connecteur : en angle 1">
            <a:extLst>
              <a:ext uri="{FF2B5EF4-FFF2-40B4-BE49-F238E27FC236}">
                <a16:creationId xmlns:a16="http://schemas.microsoft.com/office/drawing/2014/main" id="{41BCAE38-F824-B2B7-F601-74986FB121DE}"/>
              </a:ext>
            </a:extLst>
          </p:cNvPr>
          <p:cNvCxnSpPr>
            <a:stCxn id="10" idx="1"/>
            <a:endCxn id="24" idx="1"/>
          </p:cNvCxnSpPr>
          <p:nvPr/>
        </p:nvCxnSpPr>
        <p:spPr>
          <a:xfrm rot="10800000" flipH="1" flipV="1">
            <a:off x="9189170" y="303181"/>
            <a:ext cx="407592" cy="437129"/>
          </a:xfrm>
          <a:prstGeom prst="bentConnector3">
            <a:avLst>
              <a:gd name="adj1" fmla="val -56085"/>
            </a:avLst>
          </a:prstGeom>
          <a:ln>
            <a:solidFill>
              <a:srgbClr val="1558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852F6575-1670-0921-B889-EB63F80D913F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fr.health.samu800.DRFR158002421400215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71FE8470-4AD2-7AEE-A2EE-603E578CCF0C}"/>
              </a:ext>
            </a:extLst>
          </p:cNvPr>
          <p:cNvSpPr txBox="1"/>
          <p:nvPr/>
        </p:nvSpPr>
        <p:spPr>
          <a:xfrm>
            <a:off x="9596762" y="575022"/>
            <a:ext cx="2498334" cy="330577"/>
          </a:xfrm>
          <a:prstGeom prst="roundRect">
            <a:avLst>
              <a:gd name="adj" fmla="val 28254"/>
            </a:avLst>
          </a:prstGeom>
          <a:solidFill>
            <a:srgbClr val="D20050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fr.health.samu76A.request. af78b21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7C4C23E-6FAF-3A4A-D0CA-E3C01AD08CFE}"/>
              </a:ext>
            </a:extLst>
          </p:cNvPr>
          <p:cNvSpPr txBox="1"/>
          <p:nvPr/>
        </p:nvSpPr>
        <p:spPr>
          <a:xfrm>
            <a:off x="1931180" y="2938002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 dirty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demande partagé</a:t>
            </a:r>
            <a:endParaRPr lang="fr-FR" dirty="0">
              <a:solidFill>
                <a:srgbClr val="155891"/>
              </a:solidFill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31A4AE6-2378-FFDE-485A-8CF719470140}"/>
              </a:ext>
            </a:extLst>
          </p:cNvPr>
          <p:cNvSpPr txBox="1"/>
          <p:nvPr/>
        </p:nvSpPr>
        <p:spPr>
          <a:xfrm>
            <a:off x="1931180" y="3250938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fr.health.samu76A.request. af78b21</a:t>
            </a:r>
          </a:p>
        </p:txBody>
      </p:sp>
    </p:spTree>
    <p:extLst>
      <p:ext uri="{BB962C8B-B14F-4D97-AF65-F5344CB8AC3E}">
        <p14:creationId xmlns:p14="http://schemas.microsoft.com/office/powerpoint/2010/main" val="109857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2024-01-04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Réception appel 08:00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Création dossier 08:01</a:t>
            </a:r>
          </a:p>
          <a:p>
            <a:pPr algn="ctr"/>
            <a:endParaRPr lang="fr-FR" sz="1600" b="1">
              <a:solidFill>
                <a:srgbClr val="FF3399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C096EAF3-4ABD-011A-8885-88A0EDCFE04F}"/>
              </a:ext>
            </a:extLst>
          </p:cNvPr>
          <p:cNvGrpSpPr/>
          <p:nvPr/>
        </p:nvGrpSpPr>
        <p:grpSpPr>
          <a:xfrm>
            <a:off x="7302345" y="4948779"/>
            <a:ext cx="3967458" cy="1534567"/>
            <a:chOff x="7356591" y="5010922"/>
            <a:chExt cx="3967458" cy="1534567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31BEEEAC-FF5B-EEBE-CD68-CA5B7541775B}"/>
                </a:ext>
              </a:extLst>
            </p:cNvPr>
            <p:cNvSpPr txBox="1"/>
            <p:nvPr/>
          </p:nvSpPr>
          <p:spPr>
            <a:xfrm>
              <a:off x="7356591" y="5375938"/>
              <a:ext cx="3967458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1 - </a:t>
              </a:r>
              <a:r>
                <a:rPr lang="fr-FR" sz="1400">
                  <a:solidFill>
                    <a:srgbClr val="155891"/>
                  </a:solidFill>
                </a:rPr>
                <a:t>08:03</a:t>
              </a:r>
            </a:p>
            <a:p>
              <a:r>
                <a:rPr lang="fr-FR" sz="1400"/>
                <a:t>Coupure grave causée par une scie circulaire au niveau de la main; saigne beaucoup.</a:t>
              </a:r>
            </a:p>
            <a:p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2 - </a:t>
              </a:r>
              <a:r>
                <a:rPr lang="fr-FR" sz="1400">
                  <a:solidFill>
                    <a:srgbClr val="155891"/>
                  </a:solidFill>
                </a:rPr>
                <a:t>08:04</a:t>
              </a:r>
            </a:p>
            <a:p>
              <a:r>
                <a:rPr lang="fr-FR" sz="1400"/>
                <a:t>La victime est inconsciente (perte de connaissance).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C66EA66A-2A22-ADDE-90DE-3AA1DFCD9196}"/>
                </a:ext>
              </a:extLst>
            </p:cNvPr>
            <p:cNvSpPr txBox="1"/>
            <p:nvPr/>
          </p:nvSpPr>
          <p:spPr>
            <a:xfrm>
              <a:off x="7356591" y="5010922"/>
              <a:ext cx="1797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Notes ARM : </a:t>
              </a:r>
            </a:p>
          </p:txBody>
        </p:sp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0F3F68"/>
                </a:solidFill>
              </a:rPr>
              <a:t>Réception appel : </a:t>
            </a:r>
            <a:r>
              <a:rPr lang="fr-FR"/>
              <a:t>77</a:t>
            </a:r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4D7D739D-E6F8-8CD5-5FA5-C53B8A7EA188}"/>
              </a:ext>
            </a:extLst>
          </p:cNvPr>
          <p:cNvGrpSpPr/>
          <p:nvPr/>
        </p:nvGrpSpPr>
        <p:grpSpPr>
          <a:xfrm>
            <a:off x="1914062" y="2054364"/>
            <a:ext cx="4181937" cy="1446975"/>
            <a:chOff x="1914063" y="2054364"/>
            <a:chExt cx="3967458" cy="1446975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7AF0BC66-3B51-86AC-87A5-35166888512E}"/>
                </a:ext>
              </a:extLst>
            </p:cNvPr>
            <p:cNvSpPr txBox="1"/>
            <p:nvPr/>
          </p:nvSpPr>
          <p:spPr>
            <a:xfrm>
              <a:off x="1914063" y="2054364"/>
              <a:ext cx="361656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Localisation de l'affaire/dossier</a:t>
              </a:r>
              <a:r>
                <a:rPr lang="fr-FR">
                  <a:solidFill>
                    <a:srgbClr val="155891"/>
                  </a:solidFill>
                </a:rPr>
                <a:t> </a:t>
              </a: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E087CADB-8000-2828-E43D-D9CA78B23D38}"/>
                </a:ext>
              </a:extLst>
            </p:cNvPr>
            <p:cNvSpPr txBox="1"/>
            <p:nvPr/>
          </p:nvSpPr>
          <p:spPr>
            <a:xfrm>
              <a:off x="1914063" y="2331788"/>
              <a:ext cx="3967458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Domicile (maison particulière)</a:t>
              </a:r>
            </a:p>
            <a:p>
              <a:r>
                <a:rPr lang="fr-FR" sz="1400"/>
                <a:t>12 Rue Louis Aristide Verdier </a:t>
              </a:r>
            </a:p>
            <a:p>
              <a:r>
                <a:rPr lang="fr-FR" sz="1400" b="0" i="0">
                  <a:solidFill>
                    <a:srgbClr val="1F1F1F"/>
                  </a:solidFill>
                  <a:effectLst/>
                  <a:highlight>
                    <a:srgbClr val="FFFFFF"/>
                  </a:highlight>
                  <a:latin typeface="Google Sans"/>
                </a:rPr>
                <a:t>77360</a:t>
              </a:r>
              <a:r>
                <a:rPr lang="fr-FR" sz="1400"/>
                <a:t> Vaires-sur-Marne (</a:t>
              </a:r>
              <a:r>
                <a:rPr lang="fr-FR" sz="1400" b="0" i="0">
                  <a:solidFill>
                    <a:srgbClr val="040C28"/>
                  </a:solidFill>
                  <a:effectLst/>
                  <a:latin typeface="Google Sans"/>
                </a:rPr>
                <a:t>77479</a:t>
              </a:r>
              <a:r>
                <a:rPr lang="fr-FR" sz="1400" b="0" i="0">
                  <a:solidFill>
                    <a:srgbClr val="1F1F1F"/>
                  </a:solidFill>
                  <a:effectLst/>
                  <a:highlight>
                    <a:srgbClr val="FFFFFF"/>
                  </a:highlight>
                  <a:latin typeface="Google Sans"/>
                </a:rPr>
                <a:t>)</a:t>
              </a:r>
              <a:endParaRPr lang="fr-FR" sz="1400"/>
            </a:p>
            <a:p>
              <a:r>
                <a:rPr lang="fr-FR" sz="1400"/>
                <a:t>Note : aller directement dans le garage, la porte est ouverte.</a:t>
              </a:r>
            </a:p>
          </p:txBody>
        </p:sp>
      </p:grp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01a – Didier MOREL - Partage de dossier simple - RS-EDA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8" y="769166"/>
            <a:ext cx="8538981" cy="5035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Appel reçu par le SAMU 77 et dossier partagé au SAMU 94 pour information (anticipation d’un besoin de prise en charge en urgence pour chirurgie de la main – centre Urgence Mains, Nogent-sur-Marne)</a:t>
            </a: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04C72CC5-610F-A240-21E8-C1928F922488}"/>
              </a:ext>
            </a:extLst>
          </p:cNvPr>
          <p:cNvGrpSpPr/>
          <p:nvPr/>
        </p:nvGrpSpPr>
        <p:grpSpPr>
          <a:xfrm>
            <a:off x="7302345" y="3483796"/>
            <a:ext cx="1390165" cy="606532"/>
            <a:chOff x="7356591" y="3803397"/>
            <a:chExt cx="1390165" cy="606532"/>
          </a:xfrm>
        </p:grpSpPr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51DE4730-AEC7-B9F2-150D-7E54FD98EEAA}"/>
                </a:ext>
              </a:extLst>
            </p:cNvPr>
            <p:cNvSpPr txBox="1"/>
            <p:nvPr/>
          </p:nvSpPr>
          <p:spPr>
            <a:xfrm>
              <a:off x="7356591" y="4102152"/>
              <a:ext cx="139016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P0</a:t>
              </a: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A18E846F-D60B-CE35-4ABB-90BED28C9C9C}"/>
                </a:ext>
              </a:extLst>
            </p:cNvPr>
            <p:cNvSpPr txBox="1"/>
            <p:nvPr/>
          </p:nvSpPr>
          <p:spPr>
            <a:xfrm>
              <a:off x="7356591" y="3803397"/>
              <a:ext cx="11337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Priorité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8A8CFBAD-00D4-8BFB-85DF-5C241E2517EB}"/>
              </a:ext>
            </a:extLst>
          </p:cNvPr>
          <p:cNvGrpSpPr/>
          <p:nvPr/>
        </p:nvGrpSpPr>
        <p:grpSpPr>
          <a:xfrm>
            <a:off x="1914063" y="4742336"/>
            <a:ext cx="4131675" cy="826186"/>
            <a:chOff x="1931181" y="4708966"/>
            <a:chExt cx="4131675" cy="826186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3C0739CC-09FE-1213-82F8-5F0D978AD74F}"/>
                </a:ext>
              </a:extLst>
            </p:cNvPr>
            <p:cNvSpPr txBox="1"/>
            <p:nvPr/>
          </p:nvSpPr>
          <p:spPr>
            <a:xfrm>
              <a:off x="1931183" y="5011932"/>
              <a:ext cx="413167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C02.08.05 - Atteinte aux personnes ; Traumatisme / Accident ; Par objet tranchant ou perforant </a:t>
              </a: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19843346-6463-35B6-6E89-07237E47D36E}"/>
                </a:ext>
              </a:extLst>
            </p:cNvPr>
            <p:cNvSpPr txBox="1"/>
            <p:nvPr/>
          </p:nvSpPr>
          <p:spPr>
            <a:xfrm>
              <a:off x="1931181" y="4708966"/>
              <a:ext cx="15756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Nature de fait</a:t>
              </a:r>
            </a:p>
          </p:txBody>
        </p:sp>
      </p:grp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EC289A2F-958B-FE17-3058-9C3BA786C1E3}"/>
              </a:ext>
            </a:extLst>
          </p:cNvPr>
          <p:cNvGrpSpPr/>
          <p:nvPr/>
        </p:nvGrpSpPr>
        <p:grpSpPr>
          <a:xfrm>
            <a:off x="1914063" y="3537544"/>
            <a:ext cx="2002181" cy="1042085"/>
            <a:chOff x="1914063" y="3537544"/>
            <a:chExt cx="2002181" cy="1042085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DA0552FF-77E0-42B5-717A-10C50C49E9B0}"/>
                </a:ext>
              </a:extLst>
            </p:cNvPr>
            <p:cNvSpPr txBox="1"/>
            <p:nvPr/>
          </p:nvSpPr>
          <p:spPr>
            <a:xfrm>
              <a:off x="1914065" y="3840965"/>
              <a:ext cx="200217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L01.01.04 - Domicile ; Maison particulière, pavillon ;  dépendance</a:t>
              </a:r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50F42B74-C80C-021D-80FD-1663675A19E1}"/>
                </a:ext>
              </a:extLst>
            </p:cNvPr>
            <p:cNvSpPr txBox="1"/>
            <p:nvPr/>
          </p:nvSpPr>
          <p:spPr>
            <a:xfrm>
              <a:off x="1914063" y="3537544"/>
              <a:ext cx="14867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Type de lieu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24B977DF-1FFE-B67F-50A0-2C123F1AC67F}"/>
              </a:ext>
            </a:extLst>
          </p:cNvPr>
          <p:cNvGrpSpPr/>
          <p:nvPr/>
        </p:nvGrpSpPr>
        <p:grpSpPr>
          <a:xfrm>
            <a:off x="1938867" y="5725184"/>
            <a:ext cx="4095209" cy="813442"/>
            <a:chOff x="1931181" y="5686075"/>
            <a:chExt cx="4095209" cy="813442"/>
          </a:xfrm>
        </p:grpSpPr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121C22C7-2D5E-FD4A-4F69-BB8F0F9AE5F8}"/>
                </a:ext>
              </a:extLst>
            </p:cNvPr>
            <p:cNvSpPr txBox="1"/>
            <p:nvPr/>
          </p:nvSpPr>
          <p:spPr>
            <a:xfrm>
              <a:off x="1931182" y="5976297"/>
              <a:ext cx="409520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b="0" i="0"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M01.02 - </a:t>
              </a:r>
              <a:r>
                <a:rPr lang="fr-FR" sz="1400"/>
                <a:t>Détresse vitale; Altération de la conscience; Dont inconscient, coma</a:t>
              </a:r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EFDF08D0-6804-D293-1508-B9F04F1587A8}"/>
                </a:ext>
              </a:extLst>
            </p:cNvPr>
            <p:cNvSpPr txBox="1"/>
            <p:nvPr/>
          </p:nvSpPr>
          <p:spPr>
            <a:xfrm>
              <a:off x="1931181" y="5686075"/>
              <a:ext cx="1797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Motif de recours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AB21F16C-9804-EBC7-3608-807F04C785EB}"/>
              </a:ext>
            </a:extLst>
          </p:cNvPr>
          <p:cNvGrpSpPr/>
          <p:nvPr/>
        </p:nvGrpSpPr>
        <p:grpSpPr>
          <a:xfrm>
            <a:off x="7302345" y="2855233"/>
            <a:ext cx="3333276" cy="633371"/>
            <a:chOff x="7356591" y="3076825"/>
            <a:chExt cx="3333276" cy="633371"/>
          </a:xfrm>
        </p:grpSpPr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DFB0522B-D9E1-6E3D-663D-792EA28283B0}"/>
                </a:ext>
              </a:extLst>
            </p:cNvPr>
            <p:cNvSpPr txBox="1"/>
            <p:nvPr/>
          </p:nvSpPr>
          <p:spPr>
            <a:xfrm>
              <a:off x="7356591" y="3402419"/>
              <a:ext cx="333327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Didier Morel, H, 65 ans</a:t>
              </a:r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8E9DEA88-69FA-7D8F-C79C-0B850334D9B0}"/>
                </a:ext>
              </a:extLst>
            </p:cNvPr>
            <p:cNvSpPr txBox="1"/>
            <p:nvPr/>
          </p:nvSpPr>
          <p:spPr>
            <a:xfrm>
              <a:off x="7356591" y="3076825"/>
              <a:ext cx="10567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P</a:t>
              </a:r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atient 1</a:t>
              </a:r>
              <a:endParaRPr lang="fr-FR">
                <a:solidFill>
                  <a:srgbClr val="155891"/>
                </a:solidFill>
              </a:endParaRP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CEAA3755-8B1C-4E96-9599-352D5F0B36EB}"/>
              </a:ext>
            </a:extLst>
          </p:cNvPr>
          <p:cNvGrpSpPr/>
          <p:nvPr/>
        </p:nvGrpSpPr>
        <p:grpSpPr>
          <a:xfrm>
            <a:off x="7302344" y="2054364"/>
            <a:ext cx="4523071" cy="805169"/>
            <a:chOff x="7302345" y="2085715"/>
            <a:chExt cx="3967458" cy="805169"/>
          </a:xfrm>
        </p:grpSpPr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39348AD7-7ED5-53BA-0B8E-32CCD57A1C79}"/>
                </a:ext>
              </a:extLst>
            </p:cNvPr>
            <p:cNvSpPr txBox="1"/>
            <p:nvPr/>
          </p:nvSpPr>
          <p:spPr>
            <a:xfrm>
              <a:off x="7302345" y="2367664"/>
              <a:ext cx="396745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Sébastien Morel, fils de la victime</a:t>
              </a:r>
            </a:p>
            <a:p>
              <a:r>
                <a:rPr lang="fr-FR" sz="1400"/>
                <a:t>Contact requérant (idem contre appel) : </a:t>
              </a:r>
              <a:r>
                <a:rPr lang="fr-FR" sz="1400">
                  <a:solidFill>
                    <a:schemeClr val="bg2">
                      <a:lumMod val="25000"/>
                    </a:schemeClr>
                  </a:solidFill>
                </a:rPr>
                <a:t>+33607080915 </a:t>
              </a: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08EFC3B2-4340-A005-2D79-B2E78655549F}"/>
                </a:ext>
              </a:extLst>
            </p:cNvPr>
            <p:cNvSpPr txBox="1"/>
            <p:nvPr/>
          </p:nvSpPr>
          <p:spPr>
            <a:xfrm>
              <a:off x="7302345" y="2085715"/>
              <a:ext cx="29247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Appelant/Requérant</a:t>
              </a:r>
              <a:endParaRPr lang="fr-FR">
                <a:solidFill>
                  <a:srgbClr val="155891"/>
                </a:solidFill>
              </a:endParaRPr>
            </a:p>
          </p:txBody>
        </p:sp>
      </p:grp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FC875F26-4353-38D4-5F16-68DB8A46889D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fr.health.samu770.DRFR157702400400055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8373AD2-9B29-746C-8912-1C1B5ECF4405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0F3F68"/>
                </a:solidFill>
              </a:rPr>
              <a:t>À : </a:t>
            </a:r>
            <a:r>
              <a:rPr lang="fr-FR"/>
              <a:t>SAMU 94</a:t>
            </a: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952AB114-ECEF-C827-0224-DB41EF6E0AA3}"/>
              </a:ext>
            </a:extLst>
          </p:cNvPr>
          <p:cNvGrpSpPr/>
          <p:nvPr/>
        </p:nvGrpSpPr>
        <p:grpSpPr>
          <a:xfrm>
            <a:off x="7302345" y="4285896"/>
            <a:ext cx="4131673" cy="607915"/>
            <a:chOff x="7328438" y="4453990"/>
            <a:chExt cx="3688384" cy="607915"/>
          </a:xfrm>
        </p:grpSpPr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4AA3CF50-3D74-E09D-40D4-C55D3A92EE9D}"/>
                </a:ext>
              </a:extLst>
            </p:cNvPr>
            <p:cNvSpPr txBox="1"/>
            <p:nvPr/>
          </p:nvSpPr>
          <p:spPr>
            <a:xfrm>
              <a:off x="7328438" y="4453990"/>
              <a:ext cx="1797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Note dossier :  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3BE2353C-3662-2BC0-E286-42F088DD95C4}"/>
                </a:ext>
              </a:extLst>
            </p:cNvPr>
            <p:cNvSpPr txBox="1"/>
            <p:nvPr/>
          </p:nvSpPr>
          <p:spPr>
            <a:xfrm>
              <a:off x="7328438" y="4754128"/>
              <a:ext cx="368838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fr-FR"/>
              </a:defPPr>
              <a:lvl1pPr>
                <a:defRPr sz="1400"/>
              </a:lvl1pPr>
            </a:lstStyle>
            <a:p>
              <a:r>
                <a:rPr lang="fr-FR">
                  <a:solidFill>
                    <a:srgbClr val="155891"/>
                  </a:solidFill>
                </a:rPr>
                <a:t>08:02</a:t>
              </a:r>
              <a:r>
                <a:rPr lang="fr-FR"/>
                <a:t> - Accident de bricolage, atelier particulier.</a:t>
              </a:r>
            </a:p>
          </p:txBody>
        </p:sp>
      </p:grpSp>
      <p:sp>
        <p:nvSpPr>
          <p:cNvPr id="37" name="ZoneTexte 36">
            <a:extLst>
              <a:ext uri="{FF2B5EF4-FFF2-40B4-BE49-F238E27FC236}">
                <a16:creationId xmlns:a16="http://schemas.microsoft.com/office/drawing/2014/main" id="{1B4F241B-ABF7-F3E0-FB7E-DAB891532DA1}"/>
              </a:ext>
            </a:extLst>
          </p:cNvPr>
          <p:cNvSpPr txBox="1"/>
          <p:nvPr/>
        </p:nvSpPr>
        <p:spPr>
          <a:xfrm>
            <a:off x="9160830" y="2930992"/>
            <a:ext cx="2273188" cy="216645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lIns="36000" tIns="36000" rIns="36000" bIns="36000">
            <a:spAutoFit/>
          </a:bodyPr>
          <a:lstStyle>
            <a:defPPr>
              <a:defRPr lang="fr-FR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pPr algn="ctr"/>
            <a:r>
              <a:rPr lang="fr-FR" sz="800">
                <a:solidFill>
                  <a:schemeClr val="bg2">
                    <a:lumMod val="25000"/>
                  </a:schemeClr>
                </a:solidFill>
              </a:rPr>
              <a:t>fr.health.samu770.patient.DRFR157702400400055.1</a:t>
            </a:r>
          </a:p>
        </p:txBody>
      </p:sp>
      <p:pic>
        <p:nvPicPr>
          <p:cNvPr id="38" name="Graphique 37">
            <a:extLst>
              <a:ext uri="{FF2B5EF4-FFF2-40B4-BE49-F238E27FC236}">
                <a16:creationId xmlns:a16="http://schemas.microsoft.com/office/drawing/2014/main" id="{0C3ACCB5-DE6E-4E54-9567-A7B9814232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05174" y="2719339"/>
            <a:ext cx="381000" cy="381000"/>
          </a:xfrm>
          <a:prstGeom prst="rect">
            <a:avLst/>
          </a:prstGeom>
        </p:spPr>
      </p:pic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2F877F6E-9D27-0460-28D4-BC82DBEDF4BA}"/>
              </a:ext>
            </a:extLst>
          </p:cNvPr>
          <p:cNvCxnSpPr>
            <a:cxnSpLocks/>
            <a:stCxn id="26" idx="3"/>
            <a:endCxn id="37" idx="1"/>
          </p:cNvCxnSpPr>
          <p:nvPr/>
        </p:nvCxnSpPr>
        <p:spPr>
          <a:xfrm flipV="1">
            <a:off x="8359140" y="3039315"/>
            <a:ext cx="801690" cy="584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1C044B2F-D082-B7C0-D01A-7A14073A6742}"/>
              </a:ext>
            </a:extLst>
          </p:cNvPr>
          <p:cNvGrpSpPr/>
          <p:nvPr/>
        </p:nvGrpSpPr>
        <p:grpSpPr>
          <a:xfrm>
            <a:off x="4328848" y="3537544"/>
            <a:ext cx="1913056" cy="1029975"/>
            <a:chOff x="4328848" y="3537544"/>
            <a:chExt cx="1913056" cy="1029975"/>
          </a:xfrm>
        </p:grpSpPr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AA257AC6-A9CC-BF2C-E05D-7FD57F7A3502}"/>
                </a:ext>
              </a:extLst>
            </p:cNvPr>
            <p:cNvSpPr txBox="1"/>
            <p:nvPr/>
          </p:nvSpPr>
          <p:spPr>
            <a:xfrm>
              <a:off x="4328848" y="3537544"/>
              <a:ext cx="14867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Coordonnées</a:t>
              </a:r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CFA642F8-6C6A-7A31-301C-53FB950A82C6}"/>
                </a:ext>
              </a:extLst>
            </p:cNvPr>
            <p:cNvSpPr txBox="1"/>
            <p:nvPr/>
          </p:nvSpPr>
          <p:spPr>
            <a:xfrm>
              <a:off x="4358423" y="3828855"/>
              <a:ext cx="1883481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fr-FR"/>
              </a:defPPr>
              <a:lvl1pPr>
                <a:defRPr sz="1400">
                  <a:solidFill>
                    <a:srgbClr val="FF3399"/>
                  </a:solidFill>
                </a:defRPr>
              </a:lvl1pPr>
            </a:lstStyle>
            <a:p>
              <a:r>
                <a:rPr lang="fr-FR" err="1">
                  <a:solidFill>
                    <a:schemeClr val="bg2">
                      <a:lumMod val="25000"/>
                    </a:schemeClr>
                  </a:solidFill>
                </a:rPr>
                <a:t>Lat</a:t>
              </a:r>
              <a:r>
                <a:rPr lang="fr-FR">
                  <a:solidFill>
                    <a:schemeClr val="bg2">
                      <a:lumMod val="25000"/>
                    </a:schemeClr>
                  </a:solidFill>
                </a:rPr>
                <a:t>: 48.8668403</a:t>
              </a:r>
            </a:p>
            <a:p>
              <a:r>
                <a:rPr lang="fr-FR" err="1">
                  <a:solidFill>
                    <a:schemeClr val="bg2">
                      <a:lumMod val="25000"/>
                    </a:schemeClr>
                  </a:solidFill>
                </a:rPr>
                <a:t>Lon</a:t>
              </a:r>
              <a:r>
                <a:rPr lang="fr-FR">
                  <a:solidFill>
                    <a:schemeClr val="bg2">
                      <a:lumMod val="25000"/>
                    </a:schemeClr>
                  </a:solidFill>
                </a:rPr>
                <a:t>: 2.6320988</a:t>
              </a:r>
            </a:p>
            <a:p>
              <a:r>
                <a:rPr lang="fr-FR">
                  <a:solidFill>
                    <a:schemeClr val="bg2">
                      <a:lumMod val="25000"/>
                    </a:schemeClr>
                  </a:solidFill>
                </a:rPr>
                <a:t>Précision: ADRESSE</a:t>
              </a:r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AAD06397-98F7-2E29-13DF-9AA8E44C77BE}"/>
              </a:ext>
            </a:extLst>
          </p:cNvPr>
          <p:cNvGrpSpPr/>
          <p:nvPr/>
        </p:nvGrpSpPr>
        <p:grpSpPr>
          <a:xfrm>
            <a:off x="8656924" y="3483796"/>
            <a:ext cx="973398" cy="606532"/>
            <a:chOff x="7356591" y="3803397"/>
            <a:chExt cx="1390165" cy="606532"/>
          </a:xfrm>
        </p:grpSpPr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CF7158FD-1B2D-83C7-BE88-55876BA2A467}"/>
                </a:ext>
              </a:extLst>
            </p:cNvPr>
            <p:cNvSpPr txBox="1"/>
            <p:nvPr/>
          </p:nvSpPr>
          <p:spPr>
            <a:xfrm>
              <a:off x="7356591" y="4102152"/>
              <a:ext cx="139016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AMU</a:t>
              </a:r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E12F5BE6-FF33-43B6-D60B-4AA2CFAB90F3}"/>
                </a:ext>
              </a:extLst>
            </p:cNvPr>
            <p:cNvSpPr txBox="1"/>
            <p:nvPr/>
          </p:nvSpPr>
          <p:spPr>
            <a:xfrm>
              <a:off x="7356591" y="3803397"/>
              <a:ext cx="11337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Filière</a:t>
              </a:r>
            </a:p>
          </p:txBody>
        </p:sp>
      </p:grp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A8F5CA62-DCF1-A5DD-E499-C4B765B1A7E3}"/>
              </a:ext>
            </a:extLst>
          </p:cNvPr>
          <p:cNvGrpSpPr/>
          <p:nvPr/>
        </p:nvGrpSpPr>
        <p:grpSpPr>
          <a:xfrm>
            <a:off x="9954855" y="3483796"/>
            <a:ext cx="1845059" cy="606532"/>
            <a:chOff x="7356591" y="3803397"/>
            <a:chExt cx="1447038" cy="606532"/>
          </a:xfrm>
        </p:grpSpPr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10EBB4CC-BDE9-4C5F-B681-ED245D8A4A83}"/>
                </a:ext>
              </a:extLst>
            </p:cNvPr>
            <p:cNvSpPr txBox="1"/>
            <p:nvPr/>
          </p:nvSpPr>
          <p:spPr>
            <a:xfrm>
              <a:off x="7356591" y="4102152"/>
              <a:ext cx="139016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Primaire</a:t>
              </a:r>
            </a:p>
          </p:txBody>
        </p:sp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A311BFC4-219C-2FF4-2F5D-C6BE31D4D926}"/>
                </a:ext>
              </a:extLst>
            </p:cNvPr>
            <p:cNvSpPr txBox="1"/>
            <p:nvPr/>
          </p:nvSpPr>
          <p:spPr>
            <a:xfrm>
              <a:off x="7356591" y="3803397"/>
              <a:ext cx="14470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Type intervention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48963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2024-08-01</a:t>
            </a:r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Statut MAJ</a:t>
            </a:r>
            <a:r>
              <a:rPr lang="fr-FR" sz="1600" b="1">
                <a:solidFill>
                  <a:schemeClr val="accent1">
                    <a:lumMod val="75000"/>
                  </a:schemeClr>
                </a:solidFill>
              </a:rPr>
              <a:t> 16:58</a:t>
            </a: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Départ du SMUR 76A vers le lieu de l’intervention après la fin de son intervention précédente.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Partage ressources du : </a:t>
            </a:r>
            <a:r>
              <a:rPr lang="fr-FR"/>
              <a:t>76A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A325F6-CFD5-5FA8-9273-ED5224ED109C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À : </a:t>
            </a:r>
            <a:r>
              <a:rPr lang="fr-FR"/>
              <a:t>SAMU 80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196A922-BC4B-9A46-FFE7-8F2123EA1D17}"/>
              </a:ext>
            </a:extLst>
          </p:cNvPr>
          <p:cNvSpPr txBox="1"/>
          <p:nvPr/>
        </p:nvSpPr>
        <p:spPr>
          <a:xfrm>
            <a:off x="484249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05a – </a:t>
            </a:r>
            <a:r>
              <a:rPr lang="fr-FR" sz="2400" b="1">
                <a:solidFill>
                  <a:srgbClr val="155891"/>
                </a:solidFill>
              </a:rPr>
              <a:t>Enfants NGUYEN - </a:t>
            </a:r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MAJ Statut vecteur - RS-SR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3F1E625-AFB4-9F6F-3380-0A0D5D2DA058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ressource partagé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1B0A3B8-9D15-4C72-8C78-80989D3E38CC}"/>
              </a:ext>
            </a:extLst>
          </p:cNvPr>
          <p:cNvSpPr txBox="1"/>
          <p:nvPr/>
        </p:nvSpPr>
        <p:spPr>
          <a:xfrm>
            <a:off x="7245891" y="2273458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Statut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A9FB63-A783-B471-7B6B-7B32C149CEED}"/>
              </a:ext>
            </a:extLst>
          </p:cNvPr>
          <p:cNvSpPr txBox="1"/>
          <p:nvPr/>
        </p:nvSpPr>
        <p:spPr>
          <a:xfrm>
            <a:off x="1886793" y="2586106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fr.health.samu76A.resource.VLM12</a:t>
            </a:r>
          </a:p>
        </p:txBody>
      </p:sp>
      <p:cxnSp>
        <p:nvCxnSpPr>
          <p:cNvPr id="2" name="Connecteur : en angle 1">
            <a:extLst>
              <a:ext uri="{FF2B5EF4-FFF2-40B4-BE49-F238E27FC236}">
                <a16:creationId xmlns:a16="http://schemas.microsoft.com/office/drawing/2014/main" id="{ADF6027C-ABCE-E6ED-FA7F-4DFA3DFF427D}"/>
              </a:ext>
            </a:extLst>
          </p:cNvPr>
          <p:cNvCxnSpPr>
            <a:cxnSpLocks/>
            <a:endCxn id="10" idx="1"/>
          </p:cNvCxnSpPr>
          <p:nvPr/>
        </p:nvCxnSpPr>
        <p:spPr>
          <a:xfrm rot="10800000" flipH="1" flipV="1">
            <a:off x="9189170" y="303182"/>
            <a:ext cx="221160" cy="556184"/>
          </a:xfrm>
          <a:prstGeom prst="bentConnector3">
            <a:avLst>
              <a:gd name="adj1" fmla="val -103364"/>
            </a:avLst>
          </a:prstGeom>
          <a:ln>
            <a:solidFill>
              <a:srgbClr val="1558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866B3026-C8C9-F220-335D-5815D71C97B2}"/>
              </a:ext>
            </a:extLst>
          </p:cNvPr>
          <p:cNvSpPr txBox="1"/>
          <p:nvPr/>
        </p:nvSpPr>
        <p:spPr>
          <a:xfrm>
            <a:off x="9410330" y="694077"/>
            <a:ext cx="2684766" cy="330577"/>
          </a:xfrm>
          <a:prstGeom prst="roundRect">
            <a:avLst>
              <a:gd name="adj" fmla="val 28254"/>
            </a:avLst>
          </a:prstGeom>
          <a:noFill/>
        </p:spPr>
        <p:txBody>
          <a:bodyPr wrap="square">
            <a:spAutoFit/>
          </a:bodyPr>
          <a:lstStyle/>
          <a:p>
            <a:r>
              <a:rPr lang="fr-FR" sz="1200"/>
              <a:t>fr.health.samu76A.resource.VLM12</a:t>
            </a:r>
          </a:p>
        </p:txBody>
      </p:sp>
      <p:pic>
        <p:nvPicPr>
          <p:cNvPr id="33" name="Graphique 32">
            <a:extLst>
              <a:ext uri="{FF2B5EF4-FFF2-40B4-BE49-F238E27FC236}">
                <a16:creationId xmlns:a16="http://schemas.microsoft.com/office/drawing/2014/main" id="{5D4E60C2-EFA2-D883-98A7-93E6A3BE0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20298" y="539790"/>
            <a:ext cx="256264" cy="256264"/>
          </a:xfrm>
          <a:prstGeom prst="rect">
            <a:avLst/>
          </a:prstGeom>
        </p:spPr>
      </p:pic>
      <p:sp>
        <p:nvSpPr>
          <p:cNvPr id="37" name="ZoneTexte 36">
            <a:extLst>
              <a:ext uri="{FF2B5EF4-FFF2-40B4-BE49-F238E27FC236}">
                <a16:creationId xmlns:a16="http://schemas.microsoft.com/office/drawing/2014/main" id="{13BEF276-0E4F-429F-A609-F9540DA8F535}"/>
              </a:ext>
            </a:extLst>
          </p:cNvPr>
          <p:cNvSpPr txBox="1"/>
          <p:nvPr/>
        </p:nvSpPr>
        <p:spPr>
          <a:xfrm>
            <a:off x="7245892" y="2563680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>
                <a:solidFill>
                  <a:srgbClr val="2F5597"/>
                </a:solidFill>
                <a:latin typeface="Calibri" panose="020F0502020204030204" pitchFamily="34" charset="0"/>
              </a:rPr>
              <a:t>16:58</a:t>
            </a:r>
            <a:r>
              <a:rPr lang="fr-FR" sz="1400">
                <a:solidFill>
                  <a:srgbClr val="000000"/>
                </a:solidFill>
                <a:latin typeface="Calibri" panose="020F0502020204030204" pitchFamily="34" charset="0"/>
              </a:rPr>
              <a:t> - DEPART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455F68D-71D0-2FE2-1C0D-40E59759B3B4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fr.health.samu800.DRFR158002421400215</a:t>
            </a:r>
          </a:p>
        </p:txBody>
      </p:sp>
    </p:spTree>
    <p:extLst>
      <p:ext uri="{BB962C8B-B14F-4D97-AF65-F5344CB8AC3E}">
        <p14:creationId xmlns:p14="http://schemas.microsoft.com/office/powerpoint/2010/main" val="38374047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2024-08-01</a:t>
            </a:r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Statut MAJ</a:t>
            </a:r>
            <a:r>
              <a:rPr lang="fr-FR" sz="1600" b="1">
                <a:solidFill>
                  <a:schemeClr val="accent1">
                    <a:lumMod val="75000"/>
                  </a:schemeClr>
                </a:solidFill>
              </a:rPr>
              <a:t> 17:02</a:t>
            </a: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446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Arrivée du VSAV 76A sur le lieu de l’intervention.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Partage ressources du : </a:t>
            </a:r>
            <a:r>
              <a:rPr lang="fr-FR"/>
              <a:t>76A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A325F6-CFD5-5FA8-9273-ED5224ED109C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À : </a:t>
            </a:r>
            <a:r>
              <a:rPr lang="fr-FR"/>
              <a:t>SAMU 80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196A922-BC4B-9A46-FFE7-8F2123EA1D17}"/>
              </a:ext>
            </a:extLst>
          </p:cNvPr>
          <p:cNvSpPr txBox="1"/>
          <p:nvPr/>
        </p:nvSpPr>
        <p:spPr>
          <a:xfrm>
            <a:off x="484248" y="275832"/>
            <a:ext cx="8667275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05b – </a:t>
            </a:r>
            <a:r>
              <a:rPr lang="fr-FR" sz="2400" b="1">
                <a:solidFill>
                  <a:srgbClr val="155891"/>
                </a:solidFill>
              </a:rPr>
              <a:t>Enfants NGUYEN - </a:t>
            </a:r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MAJ Statut vecteur - RS-SR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3F1E625-AFB4-9F6F-3380-0A0D5D2DA058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 dirty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ressource partagé</a:t>
            </a:r>
            <a:endParaRPr lang="fr-FR" dirty="0">
              <a:solidFill>
                <a:srgbClr val="155891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1B0A3B8-9D15-4C72-8C78-80989D3E38CC}"/>
              </a:ext>
            </a:extLst>
          </p:cNvPr>
          <p:cNvSpPr txBox="1"/>
          <p:nvPr/>
        </p:nvSpPr>
        <p:spPr>
          <a:xfrm>
            <a:off x="7245891" y="2273458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Statut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A9FB63-A783-B471-7B6B-7B32C149CEED}"/>
              </a:ext>
            </a:extLst>
          </p:cNvPr>
          <p:cNvSpPr txBox="1"/>
          <p:nvPr/>
        </p:nvSpPr>
        <p:spPr>
          <a:xfrm>
            <a:off x="1886793" y="2586106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err="1"/>
              <a:t>fr.fire</a:t>
            </a:r>
            <a:r>
              <a:rPr lang="fr-FR" sz="1400"/>
              <a:t>. sis076.cgo-076.resource.VSAV3A</a:t>
            </a:r>
          </a:p>
        </p:txBody>
      </p:sp>
      <p:cxnSp>
        <p:nvCxnSpPr>
          <p:cNvPr id="2" name="Connecteur : en angle 1">
            <a:extLst>
              <a:ext uri="{FF2B5EF4-FFF2-40B4-BE49-F238E27FC236}">
                <a16:creationId xmlns:a16="http://schemas.microsoft.com/office/drawing/2014/main" id="{ADF6027C-ABCE-E6ED-FA7F-4DFA3DFF427D}"/>
              </a:ext>
            </a:extLst>
          </p:cNvPr>
          <p:cNvCxnSpPr>
            <a:cxnSpLocks/>
            <a:endCxn id="10" idx="1"/>
          </p:cNvCxnSpPr>
          <p:nvPr/>
        </p:nvCxnSpPr>
        <p:spPr>
          <a:xfrm rot="10800000" flipH="1" flipV="1">
            <a:off x="9189170" y="303182"/>
            <a:ext cx="221160" cy="556184"/>
          </a:xfrm>
          <a:prstGeom prst="bentConnector3">
            <a:avLst>
              <a:gd name="adj1" fmla="val -103364"/>
            </a:avLst>
          </a:prstGeom>
          <a:ln>
            <a:solidFill>
              <a:srgbClr val="1558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866B3026-C8C9-F220-335D-5815D71C97B2}"/>
              </a:ext>
            </a:extLst>
          </p:cNvPr>
          <p:cNvSpPr txBox="1"/>
          <p:nvPr/>
        </p:nvSpPr>
        <p:spPr>
          <a:xfrm>
            <a:off x="9410330" y="694077"/>
            <a:ext cx="2684766" cy="330577"/>
          </a:xfrm>
          <a:prstGeom prst="roundRect">
            <a:avLst>
              <a:gd name="adj" fmla="val 28254"/>
            </a:avLst>
          </a:prstGeom>
          <a:noFill/>
        </p:spPr>
        <p:txBody>
          <a:bodyPr wrap="square">
            <a:spAutoFit/>
          </a:bodyPr>
          <a:lstStyle/>
          <a:p>
            <a:r>
              <a:rPr lang="fr-FR" sz="1200" err="1"/>
              <a:t>fr.fire</a:t>
            </a:r>
            <a:r>
              <a:rPr lang="fr-FR" sz="1200"/>
              <a:t>. sis076.cgo-076.resource.VSAV3A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13BEF276-0E4F-429F-A609-F9540DA8F535}"/>
              </a:ext>
            </a:extLst>
          </p:cNvPr>
          <p:cNvSpPr txBox="1"/>
          <p:nvPr/>
        </p:nvSpPr>
        <p:spPr>
          <a:xfrm>
            <a:off x="7245892" y="2563680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>
                <a:solidFill>
                  <a:srgbClr val="2F5597"/>
                </a:solidFill>
                <a:latin typeface="Calibri" panose="020F0502020204030204" pitchFamily="34" charset="0"/>
              </a:rPr>
              <a:t>17:02</a:t>
            </a:r>
            <a:r>
              <a:rPr lang="fr-FR" sz="1400">
                <a:solidFill>
                  <a:srgbClr val="000000"/>
                </a:solidFill>
                <a:latin typeface="Calibri" panose="020F0502020204030204" pitchFamily="34" charset="0"/>
              </a:rPr>
              <a:t> - ARRIVE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455F68D-71D0-2FE2-1C0D-40E59759B3B4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fr.health.samu800.DRFR158002421400215</a:t>
            </a:r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73FD8734-837F-D948-1009-E42281296A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9338559" y="511297"/>
            <a:ext cx="330577" cy="33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1868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que 11">
            <a:extLst>
              <a:ext uri="{FF2B5EF4-FFF2-40B4-BE49-F238E27FC236}">
                <a16:creationId xmlns:a16="http://schemas.microsoft.com/office/drawing/2014/main" id="{58408F08-E939-3B31-FB5C-0F959030E6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9189169" y="470996"/>
            <a:ext cx="450130" cy="45013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2024-08-01</a:t>
            </a:r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Statut MAJ</a:t>
            </a:r>
            <a:r>
              <a:rPr lang="fr-FR" sz="1600" b="1">
                <a:solidFill>
                  <a:schemeClr val="accent1">
                    <a:lumMod val="75000"/>
                  </a:schemeClr>
                </a:solidFill>
              </a:rPr>
              <a:t> 17:15</a:t>
            </a: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446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Arrivée </a:t>
            </a:r>
            <a:r>
              <a:rPr lang="fr-FR" sz="1400" err="1"/>
              <a:t>Helismur</a:t>
            </a:r>
            <a:r>
              <a:rPr lang="fr-FR" sz="1400"/>
              <a:t> 80 sur le lieu de l’intervention.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Partage ressources du : </a:t>
            </a:r>
            <a:r>
              <a:rPr lang="fr-FR"/>
              <a:t>80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A325F6-CFD5-5FA8-9273-ED5224ED109C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À : </a:t>
            </a:r>
            <a:r>
              <a:rPr lang="fr-FR"/>
              <a:t>SAMU 76A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196A922-BC4B-9A46-FFE7-8F2123EA1D17}"/>
              </a:ext>
            </a:extLst>
          </p:cNvPr>
          <p:cNvSpPr txBox="1"/>
          <p:nvPr/>
        </p:nvSpPr>
        <p:spPr>
          <a:xfrm>
            <a:off x="484248" y="275832"/>
            <a:ext cx="8704919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05c – </a:t>
            </a:r>
            <a:r>
              <a:rPr lang="fr-FR" sz="2400" b="1">
                <a:solidFill>
                  <a:srgbClr val="155891"/>
                </a:solidFill>
              </a:rPr>
              <a:t>Enfants NGUYEN - </a:t>
            </a:r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MAJ Statut vecteur - RS-SR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3F1E625-AFB4-9F6F-3380-0A0D5D2DA058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 dirty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ressource partagé</a:t>
            </a:r>
            <a:endParaRPr lang="fr-FR" dirty="0">
              <a:solidFill>
                <a:srgbClr val="155891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1B0A3B8-9D15-4C72-8C78-80989D3E38CC}"/>
              </a:ext>
            </a:extLst>
          </p:cNvPr>
          <p:cNvSpPr txBox="1"/>
          <p:nvPr/>
        </p:nvSpPr>
        <p:spPr>
          <a:xfrm>
            <a:off x="7245891" y="2273458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Statut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A9FB63-A783-B471-7B6B-7B32C149CEED}"/>
              </a:ext>
            </a:extLst>
          </p:cNvPr>
          <p:cNvSpPr txBox="1"/>
          <p:nvPr/>
        </p:nvSpPr>
        <p:spPr>
          <a:xfrm>
            <a:off x="1886793" y="2586106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fr.health.samu800.resource.Heli80bec6</a:t>
            </a:r>
          </a:p>
        </p:txBody>
      </p:sp>
      <p:cxnSp>
        <p:nvCxnSpPr>
          <p:cNvPr id="2" name="Connecteur : en angle 1">
            <a:extLst>
              <a:ext uri="{FF2B5EF4-FFF2-40B4-BE49-F238E27FC236}">
                <a16:creationId xmlns:a16="http://schemas.microsoft.com/office/drawing/2014/main" id="{ADF6027C-ABCE-E6ED-FA7F-4DFA3DFF427D}"/>
              </a:ext>
            </a:extLst>
          </p:cNvPr>
          <p:cNvCxnSpPr>
            <a:cxnSpLocks/>
            <a:endCxn id="10" idx="1"/>
          </p:cNvCxnSpPr>
          <p:nvPr/>
        </p:nvCxnSpPr>
        <p:spPr>
          <a:xfrm rot="10800000" flipH="1" flipV="1">
            <a:off x="9189170" y="303182"/>
            <a:ext cx="221160" cy="556184"/>
          </a:xfrm>
          <a:prstGeom prst="bentConnector3">
            <a:avLst>
              <a:gd name="adj1" fmla="val -103364"/>
            </a:avLst>
          </a:prstGeom>
          <a:ln>
            <a:solidFill>
              <a:srgbClr val="1558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866B3026-C8C9-F220-335D-5815D71C97B2}"/>
              </a:ext>
            </a:extLst>
          </p:cNvPr>
          <p:cNvSpPr txBox="1"/>
          <p:nvPr/>
        </p:nvSpPr>
        <p:spPr>
          <a:xfrm>
            <a:off x="9410330" y="694077"/>
            <a:ext cx="2684766" cy="330577"/>
          </a:xfrm>
          <a:prstGeom prst="roundRect">
            <a:avLst>
              <a:gd name="adj" fmla="val 28254"/>
            </a:avLst>
          </a:prstGeom>
          <a:noFill/>
        </p:spPr>
        <p:txBody>
          <a:bodyPr wrap="square">
            <a:spAutoFit/>
          </a:bodyPr>
          <a:lstStyle/>
          <a:p>
            <a:r>
              <a:rPr lang="fr-FR" sz="1200"/>
              <a:t>fr.health.samu800.resource.Heli80bec6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13BEF276-0E4F-429F-A609-F9540DA8F535}"/>
              </a:ext>
            </a:extLst>
          </p:cNvPr>
          <p:cNvSpPr txBox="1"/>
          <p:nvPr/>
        </p:nvSpPr>
        <p:spPr>
          <a:xfrm>
            <a:off x="7245892" y="2563680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>
                <a:solidFill>
                  <a:srgbClr val="2F5597"/>
                </a:solidFill>
                <a:latin typeface="Calibri" panose="020F0502020204030204" pitchFamily="34" charset="0"/>
              </a:rPr>
              <a:t>17:15</a:t>
            </a:r>
            <a:r>
              <a:rPr lang="fr-FR" sz="1400">
                <a:solidFill>
                  <a:srgbClr val="000000"/>
                </a:solidFill>
                <a:latin typeface="Calibri" panose="020F0502020204030204" pitchFamily="34" charset="0"/>
              </a:rPr>
              <a:t> - ARRIVE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455F68D-71D0-2FE2-1C0D-40E59759B3B4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fr.health.samu800.DRFR158002421400215</a:t>
            </a:r>
          </a:p>
        </p:txBody>
      </p:sp>
    </p:spTree>
    <p:extLst>
      <p:ext uri="{BB962C8B-B14F-4D97-AF65-F5344CB8AC3E}">
        <p14:creationId xmlns:p14="http://schemas.microsoft.com/office/powerpoint/2010/main" val="8644662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3CF34E-8858-2484-1095-21A4B3244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F9105CA-C9D1-30D4-3FFA-19C0AF7D4F86}"/>
              </a:ext>
            </a:extLst>
          </p:cNvPr>
          <p:cNvSpPr/>
          <p:nvPr/>
        </p:nvSpPr>
        <p:spPr>
          <a:xfrm>
            <a:off x="484249" y="1676516"/>
            <a:ext cx="914399" cy="518148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r>
              <a:rPr lang="fr-FR" sz="1600" b="1">
                <a:solidFill>
                  <a:schemeClr val="accent1">
                    <a:lumMod val="75000"/>
                  </a:schemeClr>
                </a:solidFill>
              </a:rPr>
              <a:t>JDD 2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FF00437-44DD-B1DB-3007-D145CB34821D}"/>
              </a:ext>
            </a:extLst>
          </p:cNvPr>
          <p:cNvSpPr txBox="1"/>
          <p:nvPr/>
        </p:nvSpPr>
        <p:spPr>
          <a:xfrm>
            <a:off x="1421576" y="2575628"/>
            <a:ext cx="573017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/>
              <a:t>Personne âgée isolée, a perdu beaucoup de poids, est affaiblie. Sa fille souhaite qu’un médecin aille vérifier l’état de sa mère qui semble faible, et confuse au téléphone.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44DA12D-CE49-3461-47C6-20139D28A174}"/>
              </a:ext>
            </a:extLst>
          </p:cNvPr>
          <p:cNvSpPr txBox="1"/>
          <p:nvPr/>
        </p:nvSpPr>
        <p:spPr>
          <a:xfrm>
            <a:off x="1421576" y="2225940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Main courante :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F186508-7145-81E4-52AF-1FBF92DC67F5}"/>
              </a:ext>
            </a:extLst>
          </p:cNvPr>
          <p:cNvSpPr txBox="1"/>
          <p:nvPr/>
        </p:nvSpPr>
        <p:spPr>
          <a:xfrm>
            <a:off x="1398647" y="5843651"/>
            <a:ext cx="57531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Patient : </a:t>
            </a:r>
            <a:r>
              <a:rPr lang="fr-FR"/>
              <a:t>Femme, Madeleine Girard, 83 ans, DDN : 12/03/1941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40DB26D-2F1E-40EA-6FA1-958B3EFCD7D0}"/>
              </a:ext>
            </a:extLst>
          </p:cNvPr>
          <p:cNvSpPr txBox="1"/>
          <p:nvPr/>
        </p:nvSpPr>
        <p:spPr>
          <a:xfrm>
            <a:off x="1421576" y="1690290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CRRA qui reçoit l’appel : </a:t>
            </a:r>
            <a:r>
              <a:rPr lang="fr-FR"/>
              <a:t>44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89FA44D-006A-984C-E726-38878505D0E9}"/>
              </a:ext>
            </a:extLst>
          </p:cNvPr>
          <p:cNvSpPr txBox="1"/>
          <p:nvPr/>
        </p:nvSpPr>
        <p:spPr>
          <a:xfrm>
            <a:off x="1421575" y="3885152"/>
            <a:ext cx="57301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0" i="0">
                <a:solidFill>
                  <a:srgbClr val="202124"/>
                </a:solidFill>
                <a:effectLst/>
                <a:latin typeface="Google Sans"/>
              </a:rPr>
              <a:t>3 La </a:t>
            </a:r>
            <a:r>
              <a:rPr lang="fr-FR" b="0" i="0" err="1">
                <a:solidFill>
                  <a:srgbClr val="202124"/>
                </a:solidFill>
                <a:effectLst/>
                <a:latin typeface="Google Sans"/>
              </a:rPr>
              <a:t>Quibouquière</a:t>
            </a:r>
            <a:endParaRPr lang="fr-FR" b="0" i="0">
              <a:solidFill>
                <a:srgbClr val="202124"/>
              </a:solidFill>
              <a:effectLst/>
              <a:latin typeface="Google Sans"/>
            </a:endParaRPr>
          </a:p>
          <a:p>
            <a:r>
              <a:rPr lang="fr-FR" b="0" i="0">
                <a:solidFill>
                  <a:srgbClr val="202124"/>
                </a:solidFill>
                <a:effectLst/>
                <a:latin typeface="Google Sans"/>
              </a:rPr>
              <a:t>Entrée A, étage 1, appartement à droite de l’ascenseur</a:t>
            </a:r>
          </a:p>
          <a:p>
            <a:r>
              <a:rPr lang="fr-FR">
                <a:solidFill>
                  <a:srgbClr val="202124"/>
                </a:solidFill>
                <a:latin typeface="Google Sans"/>
              </a:rPr>
              <a:t>Sonner chez M. </a:t>
            </a:r>
            <a:r>
              <a:rPr lang="fr-FR" err="1">
                <a:solidFill>
                  <a:srgbClr val="202124"/>
                </a:solidFill>
                <a:latin typeface="Google Sans"/>
              </a:rPr>
              <a:t>Prodhomme</a:t>
            </a:r>
            <a:r>
              <a:rPr lang="fr-FR">
                <a:solidFill>
                  <a:srgbClr val="202124"/>
                </a:solidFill>
                <a:latin typeface="Google Sans"/>
              </a:rPr>
              <a:t> (voisin qui a les clés)</a:t>
            </a:r>
            <a:endParaRPr lang="fr-FR" b="0" i="0">
              <a:solidFill>
                <a:srgbClr val="202124"/>
              </a:solidFill>
              <a:effectLst/>
              <a:latin typeface="Google Sans"/>
            </a:endParaRPr>
          </a:p>
          <a:p>
            <a:r>
              <a:rPr lang="fr-FR">
                <a:solidFill>
                  <a:srgbClr val="202124"/>
                </a:solidFill>
                <a:latin typeface="Google Sans"/>
              </a:rPr>
              <a:t>Coutances (50147)</a:t>
            </a:r>
            <a:endParaRPr lang="fr-FR" b="0" i="0">
              <a:solidFill>
                <a:srgbClr val="202124"/>
              </a:solidFill>
              <a:effectLst/>
              <a:latin typeface="Google Sans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9C2BFA9-0047-7EEA-4E03-F14428E6EEAD}"/>
              </a:ext>
            </a:extLst>
          </p:cNvPr>
          <p:cNvSpPr txBox="1"/>
          <p:nvPr/>
        </p:nvSpPr>
        <p:spPr>
          <a:xfrm>
            <a:off x="1398647" y="5130324"/>
            <a:ext cx="57531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Requérant : </a:t>
            </a:r>
            <a:r>
              <a:rPr lang="fr-FR" b="0" i="0">
                <a:solidFill>
                  <a:srgbClr val="0D0D0D"/>
                </a:solidFill>
                <a:effectLst/>
                <a:latin typeface="Söhne"/>
              </a:rPr>
              <a:t>Inès Diop, fille de la victime </a:t>
            </a:r>
          </a:p>
          <a:p>
            <a:r>
              <a:rPr lang="fr-FR"/>
              <a:t>Contact requérant : </a:t>
            </a:r>
            <a:r>
              <a:rPr lang="fr-FR" sz="18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06 45 89 68 89</a:t>
            </a:r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A645EA9D-980E-8228-28A3-1AC193DF2CBA}"/>
              </a:ext>
            </a:extLst>
          </p:cNvPr>
          <p:cNvSpPr txBox="1"/>
          <p:nvPr/>
        </p:nvSpPr>
        <p:spPr>
          <a:xfrm>
            <a:off x="7624293" y="4960433"/>
            <a:ext cx="43786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Motif de recours :</a:t>
            </a:r>
          </a:p>
          <a:p>
            <a:r>
              <a:rPr lang="fr-FR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M03.00 – </a:t>
            </a:r>
            <a:r>
              <a:rPr lang="fr-FR">
                <a:solidFill>
                  <a:srgbClr val="000000"/>
                </a:solidFill>
                <a:latin typeface="Calibri" panose="020F0502020204030204" pitchFamily="34" charset="0"/>
              </a:rPr>
              <a:t>Problème médical</a:t>
            </a:r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D04B6994-43BE-8E2A-9F7F-411095F17E06}"/>
              </a:ext>
            </a:extLst>
          </p:cNvPr>
          <p:cNvSpPr txBox="1"/>
          <p:nvPr/>
        </p:nvSpPr>
        <p:spPr>
          <a:xfrm>
            <a:off x="7624293" y="5797000"/>
            <a:ext cx="43786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Priorité :</a:t>
            </a:r>
          </a:p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/>
              <a:t>P2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4049C06-E93A-AC2E-C9C4-96E726FDB5B9}"/>
              </a:ext>
            </a:extLst>
          </p:cNvPr>
          <p:cNvSpPr txBox="1"/>
          <p:nvPr/>
        </p:nvSpPr>
        <p:spPr>
          <a:xfrm>
            <a:off x="484249" y="275832"/>
            <a:ext cx="71400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AL – Demande de prise en charge (Appel limitrophe)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67388C2C-BA6A-F207-790E-5DEDCA3ED1A2}"/>
              </a:ext>
            </a:extLst>
          </p:cNvPr>
          <p:cNvCxnSpPr/>
          <p:nvPr/>
        </p:nvCxnSpPr>
        <p:spPr>
          <a:xfrm>
            <a:off x="0" y="1464735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77132147-A04F-5ADE-B33C-0B87B76CD219}"/>
              </a:ext>
            </a:extLst>
          </p:cNvPr>
          <p:cNvSpPr txBox="1"/>
          <p:nvPr/>
        </p:nvSpPr>
        <p:spPr>
          <a:xfrm>
            <a:off x="4462120" y="1690290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Partage avec : </a:t>
            </a:r>
            <a:r>
              <a:rPr lang="fr-FR"/>
              <a:t>SAMU 50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3568CD7-8592-5F2A-30E2-92365CE4AC5D}"/>
              </a:ext>
            </a:extLst>
          </p:cNvPr>
          <p:cNvSpPr txBox="1"/>
          <p:nvPr/>
        </p:nvSpPr>
        <p:spPr>
          <a:xfrm>
            <a:off x="7542482" y="1690290"/>
            <a:ext cx="37522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Réponse prise en charge : </a:t>
            </a:r>
            <a:r>
              <a:rPr lang="fr-FR"/>
              <a:t>oui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7922598-AE98-929E-9335-AAF21C68FAE4}"/>
              </a:ext>
            </a:extLst>
          </p:cNvPr>
          <p:cNvSpPr txBox="1"/>
          <p:nvPr/>
        </p:nvSpPr>
        <p:spPr>
          <a:xfrm>
            <a:off x="1398648" y="3595332"/>
            <a:ext cx="51835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</a:rPr>
              <a:t>Localisation de l'affaire/dossier</a:t>
            </a:r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3977EB7-025C-AEEA-99A8-E213B075E8AE}"/>
              </a:ext>
            </a:extLst>
          </p:cNvPr>
          <p:cNvSpPr txBox="1"/>
          <p:nvPr/>
        </p:nvSpPr>
        <p:spPr>
          <a:xfrm>
            <a:off x="7624293" y="2303418"/>
            <a:ext cx="437869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Nature de fait </a:t>
            </a:r>
            <a:r>
              <a:rPr lang="fr-FR"/>
              <a:t>:</a:t>
            </a:r>
          </a:p>
          <a:p>
            <a:r>
              <a:rPr lang="fr-FR"/>
              <a:t>C02.05.01</a:t>
            </a:r>
          </a:p>
          <a:p>
            <a:r>
              <a:rPr lang="fr-FR"/>
              <a:t>Atteinte aux personnes ; Pathologie / Maladie - Médicale </a:t>
            </a:r>
          </a:p>
          <a:p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CF6BF9E-1590-1FB6-9698-2718D70159EB}"/>
              </a:ext>
            </a:extLst>
          </p:cNvPr>
          <p:cNvSpPr txBox="1"/>
          <p:nvPr/>
        </p:nvSpPr>
        <p:spPr>
          <a:xfrm>
            <a:off x="7624293" y="3628144"/>
            <a:ext cx="43786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Type de lieu </a:t>
            </a:r>
            <a:r>
              <a:rPr lang="fr-FR"/>
              <a:t>:</a:t>
            </a:r>
          </a:p>
          <a:p>
            <a:r>
              <a:rPr lang="fr-FR"/>
              <a:t>L01.02.03</a:t>
            </a:r>
          </a:p>
          <a:p>
            <a:r>
              <a:rPr lang="fr-FR"/>
              <a:t>Domicile; Lieu d'habitation collectif ou foyer d'hébergement ; Appartement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6222800-662C-1BE8-2BC7-408AA964458A}"/>
              </a:ext>
            </a:extLst>
          </p:cNvPr>
          <p:cNvSpPr txBox="1"/>
          <p:nvPr/>
        </p:nvSpPr>
        <p:spPr>
          <a:xfrm>
            <a:off x="484249" y="769166"/>
            <a:ext cx="11223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Appel reçu par le SAMU XX / dossier partagé au SAMU YY pour information </a:t>
            </a:r>
            <a:r>
              <a:rPr lang="fr-FR" sz="1400" u="sng"/>
              <a:t>avec demande de prise en charge du dossier.</a:t>
            </a:r>
          </a:p>
        </p:txBody>
      </p:sp>
    </p:spTree>
    <p:extLst>
      <p:ext uri="{BB962C8B-B14F-4D97-AF65-F5344CB8AC3E}">
        <p14:creationId xmlns:p14="http://schemas.microsoft.com/office/powerpoint/2010/main" val="1512864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2024-01-04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Mise à jour 08:06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Partage ressources du </a:t>
            </a:r>
            <a:r>
              <a:rPr lang="fr-FR">
                <a:solidFill>
                  <a:srgbClr val="0F3F68"/>
                </a:solidFill>
              </a:rPr>
              <a:t>: </a:t>
            </a:r>
            <a:r>
              <a:rPr lang="fr-FR"/>
              <a:t>77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8" y="769166"/>
            <a:ext cx="8538981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Engagement VSAV + envoi VLM SMUR pour Didier Morel</a:t>
            </a: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FC875F26-4353-38D4-5F16-68DB8A46889D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fr.health.samu770.DRFR157702400400055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8373AD2-9B29-746C-8912-1C1B5ECF4405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0F3F68"/>
                </a:solidFill>
              </a:rPr>
              <a:t>À : </a:t>
            </a:r>
            <a:r>
              <a:rPr lang="fr-FR"/>
              <a:t>SAMU 94</a:t>
            </a:r>
          </a:p>
        </p:txBody>
      </p:sp>
      <p:sp>
        <p:nvSpPr>
          <p:cNvPr id="53" name="Rectangle 1">
            <a:extLst>
              <a:ext uri="{FF2B5EF4-FFF2-40B4-BE49-F238E27FC236}">
                <a16:creationId xmlns:a16="http://schemas.microsoft.com/office/drawing/2014/main" id="{1916504A-9084-CA29-4EB7-795F97058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08947F8-AE70-1C53-A504-0BC7894F0A35}"/>
              </a:ext>
            </a:extLst>
          </p:cNvPr>
          <p:cNvSpPr txBox="1"/>
          <p:nvPr/>
        </p:nvSpPr>
        <p:spPr>
          <a:xfrm>
            <a:off x="484248" y="275832"/>
            <a:ext cx="86914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01b – Didier MOREL - Partage infos ressources - RS-RI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24149D3-82F7-8C7E-EF51-4C09E5624478}"/>
              </a:ext>
            </a:extLst>
          </p:cNvPr>
          <p:cNvSpPr txBox="1"/>
          <p:nvPr/>
        </p:nvSpPr>
        <p:spPr>
          <a:xfrm>
            <a:off x="1470548" y="2603756"/>
            <a:ext cx="28189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ressource partagé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D3C76C0-3246-E572-CFF7-2F8EA9911853}"/>
              </a:ext>
            </a:extLst>
          </p:cNvPr>
          <p:cNvSpPr txBox="1"/>
          <p:nvPr/>
        </p:nvSpPr>
        <p:spPr>
          <a:xfrm>
            <a:off x="1470548" y="4144028"/>
            <a:ext cx="19039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dirty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Type de vecteur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B803E34-BB8A-348B-D2AB-3F3A784AF017}"/>
              </a:ext>
            </a:extLst>
          </p:cNvPr>
          <p:cNvSpPr txBox="1"/>
          <p:nvPr/>
        </p:nvSpPr>
        <p:spPr>
          <a:xfrm>
            <a:off x="4582533" y="2603756"/>
            <a:ext cx="18783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Statuts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8A0C16C-F338-869C-1B13-B1D011EFA87F}"/>
              </a:ext>
            </a:extLst>
          </p:cNvPr>
          <p:cNvSpPr txBox="1"/>
          <p:nvPr/>
        </p:nvSpPr>
        <p:spPr>
          <a:xfrm>
            <a:off x="1470548" y="2916692"/>
            <a:ext cx="28189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fr.health.samu770.resource.VLM250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A2963CC-BD69-0170-5A87-7E1122371F6A}"/>
              </a:ext>
            </a:extLst>
          </p:cNvPr>
          <p:cNvSpPr txBox="1"/>
          <p:nvPr/>
        </p:nvSpPr>
        <p:spPr>
          <a:xfrm>
            <a:off x="4540597" y="2916692"/>
            <a:ext cx="192028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400" b="0" i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08:04</a:t>
            </a:r>
            <a:r>
              <a:rPr lang="fr-FR" sz="1400" b="0" i="0">
                <a:solidFill>
                  <a:srgbClr val="FF3399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fr-FR" sz="1400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- DECISION</a:t>
            </a:r>
          </a:p>
          <a:p>
            <a:pPr algn="r"/>
            <a:r>
              <a:rPr lang="fr-FR" sz="1400" b="0" i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08:05</a:t>
            </a:r>
            <a:r>
              <a:rPr lang="fr-FR" sz="1400" b="0" i="0">
                <a:solidFill>
                  <a:srgbClr val="FF3399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fr-FR" sz="1400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- DECLENCHE (INDISPO)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E1E1AAE-C35A-87B7-1A2D-61C017EC43D5}"/>
              </a:ext>
            </a:extLst>
          </p:cNvPr>
          <p:cNvSpPr txBox="1"/>
          <p:nvPr/>
        </p:nvSpPr>
        <p:spPr>
          <a:xfrm>
            <a:off x="1470548" y="4446994"/>
            <a:ext cx="15253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VLM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F9B3F61-5147-4C1A-271B-AB0FEAC36475}"/>
              </a:ext>
            </a:extLst>
          </p:cNvPr>
          <p:cNvSpPr txBox="1"/>
          <p:nvPr/>
        </p:nvSpPr>
        <p:spPr>
          <a:xfrm>
            <a:off x="1470548" y="3376085"/>
            <a:ext cx="28189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organisation propriétaire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DD146E8-EC56-E303-7BD6-F30ACC2FAD11}"/>
              </a:ext>
            </a:extLst>
          </p:cNvPr>
          <p:cNvSpPr txBox="1"/>
          <p:nvPr/>
        </p:nvSpPr>
        <p:spPr>
          <a:xfrm>
            <a:off x="1470548" y="3689021"/>
            <a:ext cx="28189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fr.health.samu770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995A1FD-EE99-1309-D333-4D4145B1FAFD}"/>
              </a:ext>
            </a:extLst>
          </p:cNvPr>
          <p:cNvSpPr txBox="1"/>
          <p:nvPr/>
        </p:nvSpPr>
        <p:spPr>
          <a:xfrm>
            <a:off x="1470548" y="4846331"/>
            <a:ext cx="22679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Nom de la ressource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4274CEE-C056-B79F-7A75-3A80734003F7}"/>
              </a:ext>
            </a:extLst>
          </p:cNvPr>
          <p:cNvSpPr txBox="1"/>
          <p:nvPr/>
        </p:nvSpPr>
        <p:spPr>
          <a:xfrm>
            <a:off x="1470548" y="5149297"/>
            <a:ext cx="19728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VLM 77 - 250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864F553-F5D1-9357-B157-333C84E8C1A2}"/>
              </a:ext>
            </a:extLst>
          </p:cNvPr>
          <p:cNvSpPr txBox="1"/>
          <p:nvPr/>
        </p:nvSpPr>
        <p:spPr>
          <a:xfrm>
            <a:off x="4405991" y="3689235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Equipe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4E2C3118-BFB5-3562-77BB-ED31510249CF}"/>
              </a:ext>
            </a:extLst>
          </p:cNvPr>
          <p:cNvSpPr txBox="1"/>
          <p:nvPr/>
        </p:nvSpPr>
        <p:spPr>
          <a:xfrm>
            <a:off x="4446385" y="4002171"/>
            <a:ext cx="20144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Type : MED</a:t>
            </a:r>
          </a:p>
          <a:p>
            <a:pPr algn="r"/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Nom : Equipe SMUR A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06FA4CE-518F-9AED-DBD9-A7936EF328EA}"/>
              </a:ext>
            </a:extLst>
          </p:cNvPr>
          <p:cNvSpPr txBox="1"/>
          <p:nvPr/>
        </p:nvSpPr>
        <p:spPr>
          <a:xfrm>
            <a:off x="4405991" y="4939420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Contact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3DC7D725-4756-5240-C82A-4A8295156910}"/>
              </a:ext>
            </a:extLst>
          </p:cNvPr>
          <p:cNvSpPr txBox="1"/>
          <p:nvPr/>
        </p:nvSpPr>
        <p:spPr>
          <a:xfrm>
            <a:off x="4556916" y="5229642"/>
            <a:ext cx="19039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N/A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389AFC6D-D3C0-EC34-8CF3-2DAAC583AA35}"/>
              </a:ext>
            </a:extLst>
          </p:cNvPr>
          <p:cNvCxnSpPr>
            <a:cxnSpLocks/>
          </p:cNvCxnSpPr>
          <p:nvPr/>
        </p:nvCxnSpPr>
        <p:spPr>
          <a:xfrm flipV="1">
            <a:off x="6611411" y="1992132"/>
            <a:ext cx="0" cy="486586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0" name="ZoneTexte 59">
            <a:extLst>
              <a:ext uri="{FF2B5EF4-FFF2-40B4-BE49-F238E27FC236}">
                <a16:creationId xmlns:a16="http://schemas.microsoft.com/office/drawing/2014/main" id="{70FB3C36-C54C-C802-7FC3-3BD40F9E5F83}"/>
              </a:ext>
            </a:extLst>
          </p:cNvPr>
          <p:cNvSpPr txBox="1"/>
          <p:nvPr/>
        </p:nvSpPr>
        <p:spPr>
          <a:xfrm>
            <a:off x="6878862" y="2603756"/>
            <a:ext cx="28189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ressource partagé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04097A39-BA6A-7E48-9001-8F64FBED5FDE}"/>
              </a:ext>
            </a:extLst>
          </p:cNvPr>
          <p:cNvSpPr txBox="1"/>
          <p:nvPr/>
        </p:nvSpPr>
        <p:spPr>
          <a:xfrm>
            <a:off x="6878862" y="4144028"/>
            <a:ext cx="19039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 dirty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Type de vecteur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8439376F-8CF2-E0D7-02CC-CBD3166C3944}"/>
              </a:ext>
            </a:extLst>
          </p:cNvPr>
          <p:cNvSpPr txBox="1"/>
          <p:nvPr/>
        </p:nvSpPr>
        <p:spPr>
          <a:xfrm>
            <a:off x="10071885" y="2603756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Statut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99944E0D-ADC9-FD7D-EDFE-E5C8C4248A5C}"/>
              </a:ext>
            </a:extLst>
          </p:cNvPr>
          <p:cNvSpPr txBox="1"/>
          <p:nvPr/>
        </p:nvSpPr>
        <p:spPr>
          <a:xfrm>
            <a:off x="6878862" y="2916692"/>
            <a:ext cx="30168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err="1"/>
              <a:t>fr.fire</a:t>
            </a:r>
            <a:r>
              <a:rPr lang="fr-FR" sz="1400"/>
              <a:t>. sis077.cgo-077.resource.VSAV32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27957BC4-E59B-FB22-1D62-A86789310476}"/>
              </a:ext>
            </a:extLst>
          </p:cNvPr>
          <p:cNvSpPr txBox="1"/>
          <p:nvPr/>
        </p:nvSpPr>
        <p:spPr>
          <a:xfrm>
            <a:off x="10146803" y="2916692"/>
            <a:ext cx="172239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400" b="0" i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08:06</a:t>
            </a:r>
            <a:r>
              <a:rPr lang="fr-FR" sz="1400" b="0" i="0">
                <a:solidFill>
                  <a:srgbClr val="FF3399"/>
                </a:solidFill>
                <a:effectLst/>
                <a:latin typeface="Calibri" panose="020F0502020204030204" pitchFamily="34" charset="0"/>
              </a:rPr>
              <a:t> - </a:t>
            </a:r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DECLENCHE</a:t>
            </a: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7C023C4F-66D2-7F70-3E96-5C7D5EE7228B}"/>
              </a:ext>
            </a:extLst>
          </p:cNvPr>
          <p:cNvSpPr txBox="1"/>
          <p:nvPr/>
        </p:nvSpPr>
        <p:spPr>
          <a:xfrm>
            <a:off x="6878862" y="4446994"/>
            <a:ext cx="15253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VSAV</a:t>
            </a:r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6C162922-C0C3-44C5-45B3-F0F90C016F31}"/>
              </a:ext>
            </a:extLst>
          </p:cNvPr>
          <p:cNvSpPr txBox="1"/>
          <p:nvPr/>
        </p:nvSpPr>
        <p:spPr>
          <a:xfrm>
            <a:off x="6878862" y="3376085"/>
            <a:ext cx="28189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organisation propriétaire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E7D42151-4939-94A1-F734-6448C7E03900}"/>
              </a:ext>
            </a:extLst>
          </p:cNvPr>
          <p:cNvSpPr txBox="1"/>
          <p:nvPr/>
        </p:nvSpPr>
        <p:spPr>
          <a:xfrm>
            <a:off x="6878862" y="3689021"/>
            <a:ext cx="28189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fr.fire.sdis77.cgo-077</a:t>
            </a: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2264FCEE-88AF-2662-5648-2356F2D58079}"/>
              </a:ext>
            </a:extLst>
          </p:cNvPr>
          <p:cNvSpPr txBox="1"/>
          <p:nvPr/>
        </p:nvSpPr>
        <p:spPr>
          <a:xfrm>
            <a:off x="6878862" y="4846331"/>
            <a:ext cx="22679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Nom de la ressource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98C48292-DD56-20CD-4F36-E9940E205E91}"/>
              </a:ext>
            </a:extLst>
          </p:cNvPr>
          <p:cNvSpPr txBox="1"/>
          <p:nvPr/>
        </p:nvSpPr>
        <p:spPr>
          <a:xfrm>
            <a:off x="6878862" y="5149297"/>
            <a:ext cx="19728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VSAV 77 - A7B</a:t>
            </a: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C2D3EA4F-9A02-6E96-33CB-22E88F08EC68}"/>
              </a:ext>
            </a:extLst>
          </p:cNvPr>
          <p:cNvSpPr txBox="1"/>
          <p:nvPr/>
        </p:nvSpPr>
        <p:spPr>
          <a:xfrm>
            <a:off x="9814305" y="3745631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Equipe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EC0789B6-DE73-D3F3-7F53-3DE6B47D54F2}"/>
              </a:ext>
            </a:extLst>
          </p:cNvPr>
          <p:cNvSpPr txBox="1"/>
          <p:nvPr/>
        </p:nvSpPr>
        <p:spPr>
          <a:xfrm>
            <a:off x="9854699" y="4058567"/>
            <a:ext cx="20144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Type : SECOURS</a:t>
            </a:r>
          </a:p>
          <a:p>
            <a:pPr algn="r"/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Nom : Equipe 89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D3FF001B-56D4-60B3-9AE5-A7E8D8E6E9F7}"/>
              </a:ext>
            </a:extLst>
          </p:cNvPr>
          <p:cNvSpPr txBox="1"/>
          <p:nvPr/>
        </p:nvSpPr>
        <p:spPr>
          <a:xfrm>
            <a:off x="9814305" y="4939420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Contact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75" name="ZoneTexte 74">
            <a:extLst>
              <a:ext uri="{FF2B5EF4-FFF2-40B4-BE49-F238E27FC236}">
                <a16:creationId xmlns:a16="http://schemas.microsoft.com/office/drawing/2014/main" id="{12E5D51E-CD42-8464-2560-E7A67FE87575}"/>
              </a:ext>
            </a:extLst>
          </p:cNvPr>
          <p:cNvSpPr txBox="1"/>
          <p:nvPr/>
        </p:nvSpPr>
        <p:spPr>
          <a:xfrm>
            <a:off x="9965230" y="5229642"/>
            <a:ext cx="19039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N/A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2" name="Graphique 81">
            <a:extLst>
              <a:ext uri="{FF2B5EF4-FFF2-40B4-BE49-F238E27FC236}">
                <a16:creationId xmlns:a16="http://schemas.microsoft.com/office/drawing/2014/main" id="{A29AE246-3D29-DEB2-4557-2FC221D440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9175670" y="1950049"/>
            <a:ext cx="720000" cy="720000"/>
          </a:xfrm>
          <a:prstGeom prst="rect">
            <a:avLst/>
          </a:prstGeom>
        </p:spPr>
      </p:pic>
      <p:pic>
        <p:nvPicPr>
          <p:cNvPr id="83" name="Graphique 82">
            <a:extLst>
              <a:ext uri="{FF2B5EF4-FFF2-40B4-BE49-F238E27FC236}">
                <a16:creationId xmlns:a16="http://schemas.microsoft.com/office/drawing/2014/main" id="{63388E61-C27D-EE2F-B2D4-248823A9BB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88061" y="1951885"/>
            <a:ext cx="658995" cy="658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605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2024-01-04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Mise à jour </a:t>
            </a:r>
            <a:r>
              <a:rPr lang="fr-FR" sz="1600" b="1">
                <a:solidFill>
                  <a:srgbClr val="2F5597"/>
                </a:solidFill>
              </a:rPr>
              <a:t>08:11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6017FFD-0B7F-971D-ED50-33AC6D596572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MAJ du </a:t>
            </a:r>
            <a:r>
              <a:rPr lang="fr-FR">
                <a:solidFill>
                  <a:srgbClr val="0F3F68"/>
                </a:solidFill>
              </a:rPr>
              <a:t>: </a:t>
            </a:r>
            <a:r>
              <a:rPr lang="fr-FR"/>
              <a:t>77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8" y="769166"/>
            <a:ext cx="8538981" cy="5035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Prévenue par son fils (le requérant), l’épouse de Didier Morel est sur les lieux et fait un malaise. Ajout d’un second patient au dossier</a:t>
            </a: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EF43FE3-F4FE-1C97-7F6B-792BAC8C19AB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FC875F26-4353-38D4-5F16-68DB8A46889D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fr.health.samu770.DRFR157702400400055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8373AD2-9B29-746C-8912-1C1B5ECF4405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0F3F68"/>
                </a:solidFill>
              </a:rPr>
              <a:t>À : </a:t>
            </a:r>
            <a:r>
              <a:rPr lang="fr-FR"/>
              <a:t>SAMU 94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5BD2954-82A1-E15E-2BAD-78006DF4C676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02 – Didier MOREL - Mise à jour dossier - RS-EDA-MAJ</a:t>
            </a:r>
          </a:p>
        </p:txBody>
      </p: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DA1D05ED-D41D-F81D-9886-97CC3AAA9280}"/>
              </a:ext>
            </a:extLst>
          </p:cNvPr>
          <p:cNvGrpSpPr/>
          <p:nvPr/>
        </p:nvGrpSpPr>
        <p:grpSpPr>
          <a:xfrm>
            <a:off x="1753838" y="2191962"/>
            <a:ext cx="5256562" cy="1064258"/>
            <a:chOff x="7356591" y="3076825"/>
            <a:chExt cx="4466340" cy="1064258"/>
          </a:xfrm>
        </p:grpSpPr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55ADBE99-234D-1A09-C027-6C56229619EE}"/>
                </a:ext>
              </a:extLst>
            </p:cNvPr>
            <p:cNvSpPr txBox="1"/>
            <p:nvPr/>
          </p:nvSpPr>
          <p:spPr>
            <a:xfrm>
              <a:off x="7356591" y="3402419"/>
              <a:ext cx="446634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/>
                <a:t>Germaine MOREL, née ARNAUD, F, 60 ans, DDN 12/12/1963</a:t>
              </a:r>
            </a:p>
            <a:p>
              <a:r>
                <a:rPr lang="fr-FR" sz="1400"/>
                <a:t>Poids 65 kg</a:t>
              </a:r>
            </a:p>
            <a:p>
              <a:r>
                <a:rPr lang="fr-FR" sz="1400"/>
                <a:t>Taille 162 cm</a:t>
              </a:r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0438BA7B-7884-63F7-95E0-697D8058CEB7}"/>
                </a:ext>
              </a:extLst>
            </p:cNvPr>
            <p:cNvSpPr txBox="1"/>
            <p:nvPr/>
          </p:nvSpPr>
          <p:spPr>
            <a:xfrm>
              <a:off x="7356592" y="3076825"/>
              <a:ext cx="9053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P</a:t>
              </a:r>
              <a:r>
                <a:rPr lang="fr-FR" sz="1800" b="0" i="0" u="none" strike="noStrike">
                  <a:solidFill>
                    <a:srgbClr val="155891"/>
                  </a:solidFill>
                  <a:effectLst/>
                </a:rPr>
                <a:t>atient 2</a:t>
              </a:r>
              <a:endParaRPr lang="fr-FR">
                <a:solidFill>
                  <a:srgbClr val="155891"/>
                </a:solidFill>
              </a:endParaRPr>
            </a:p>
          </p:txBody>
        </p:sp>
      </p:grpSp>
      <p:sp>
        <p:nvSpPr>
          <p:cNvPr id="45" name="ZoneTexte 44">
            <a:extLst>
              <a:ext uri="{FF2B5EF4-FFF2-40B4-BE49-F238E27FC236}">
                <a16:creationId xmlns:a16="http://schemas.microsoft.com/office/drawing/2014/main" id="{630ADD23-0BD4-C204-6275-61DADD96F19E}"/>
              </a:ext>
            </a:extLst>
          </p:cNvPr>
          <p:cNvSpPr txBox="1"/>
          <p:nvPr/>
        </p:nvSpPr>
        <p:spPr>
          <a:xfrm>
            <a:off x="3886384" y="2266468"/>
            <a:ext cx="2264691" cy="216645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lIns="36000" tIns="36000" rIns="36000" bIns="36000">
            <a:spAutoFit/>
          </a:bodyPr>
          <a:lstStyle>
            <a:defPPr>
              <a:defRPr lang="fr-FR"/>
            </a:defPPr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 sz="800">
                <a:solidFill>
                  <a:schemeClr val="bg2">
                    <a:lumMod val="25000"/>
                  </a:schemeClr>
                </a:solidFill>
              </a:rPr>
              <a:t>fr.health.samu770.patient.DRFR157702400400055.2</a:t>
            </a:r>
          </a:p>
        </p:txBody>
      </p: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FBCE56B7-F743-5BAE-2D24-02E263BDE8B6}"/>
              </a:ext>
            </a:extLst>
          </p:cNvPr>
          <p:cNvCxnSpPr>
            <a:cxnSpLocks/>
            <a:stCxn id="39" idx="3"/>
            <a:endCxn id="45" idx="1"/>
          </p:cNvCxnSpPr>
          <p:nvPr/>
        </p:nvCxnSpPr>
        <p:spPr>
          <a:xfrm flipV="1">
            <a:off x="2819400" y="2374791"/>
            <a:ext cx="1066984" cy="1837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1">
            <a:extLst>
              <a:ext uri="{FF2B5EF4-FFF2-40B4-BE49-F238E27FC236}">
                <a16:creationId xmlns:a16="http://schemas.microsoft.com/office/drawing/2014/main" id="{1916504A-9084-CA29-4EB7-795F97058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56" name="Graphique 55">
            <a:extLst>
              <a:ext uri="{FF2B5EF4-FFF2-40B4-BE49-F238E27FC236}">
                <a16:creationId xmlns:a16="http://schemas.microsoft.com/office/drawing/2014/main" id="{4B42385F-1DD8-5179-3179-B4C5334C7E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14842" y="2049345"/>
            <a:ext cx="381000" cy="381000"/>
          </a:xfrm>
          <a:prstGeom prst="rect">
            <a:avLst/>
          </a:prstGeom>
        </p:spPr>
      </p:pic>
      <p:grpSp>
        <p:nvGrpSpPr>
          <p:cNvPr id="62" name="Groupe 61">
            <a:extLst>
              <a:ext uri="{FF2B5EF4-FFF2-40B4-BE49-F238E27FC236}">
                <a16:creationId xmlns:a16="http://schemas.microsoft.com/office/drawing/2014/main" id="{CA61D7D4-6667-AF93-BFA3-A4F1C5B90FA0}"/>
              </a:ext>
            </a:extLst>
          </p:cNvPr>
          <p:cNvGrpSpPr/>
          <p:nvPr/>
        </p:nvGrpSpPr>
        <p:grpSpPr>
          <a:xfrm>
            <a:off x="1753838" y="3643260"/>
            <a:ext cx="3967458" cy="1103680"/>
            <a:chOff x="1753838" y="3643260"/>
            <a:chExt cx="3967458" cy="1103680"/>
          </a:xfrm>
        </p:grpSpPr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FDA0BAD5-5401-0C1A-F7EF-6CB9E57E51CE}"/>
                </a:ext>
              </a:extLst>
            </p:cNvPr>
            <p:cNvSpPr txBox="1"/>
            <p:nvPr/>
          </p:nvSpPr>
          <p:spPr>
            <a:xfrm>
              <a:off x="1753838" y="4008276"/>
              <a:ext cx="396745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>
                  <a:solidFill>
                    <a:schemeClr val="accent1">
                      <a:lumMod val="75000"/>
                    </a:schemeClr>
                  </a:solidFill>
                </a:rPr>
                <a:t>1 - </a:t>
              </a:r>
              <a:r>
                <a:rPr lang="fr-FR" sz="1400">
                  <a:solidFill>
                    <a:srgbClr val="2F5597"/>
                  </a:solidFill>
                </a:rPr>
                <a:t>08:11</a:t>
              </a:r>
            </a:p>
            <a:p>
              <a:r>
                <a:rPr lang="fr-FR" sz="1400"/>
                <a:t>Hyperventile / Pleurs /Angoisse ++. Malaise à la vue du sang.</a:t>
              </a:r>
            </a:p>
          </p:txBody>
        </p: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6394F8E0-DF85-66CE-42A2-11680AB7F787}"/>
                </a:ext>
              </a:extLst>
            </p:cNvPr>
            <p:cNvSpPr txBox="1"/>
            <p:nvPr/>
          </p:nvSpPr>
          <p:spPr>
            <a:xfrm>
              <a:off x="1753838" y="3643260"/>
              <a:ext cx="17973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>
                  <a:solidFill>
                    <a:srgbClr val="155891"/>
                  </a:solidFill>
                </a:rPr>
                <a:t>Notes ARM :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6428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2024-01-04</a:t>
            </a:r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Statut MAJ</a:t>
            </a:r>
            <a:r>
              <a:rPr lang="fr-FR" sz="1600" b="1">
                <a:solidFill>
                  <a:schemeClr val="accent1">
                    <a:lumMod val="75000"/>
                  </a:schemeClr>
                </a:solidFill>
              </a:rPr>
              <a:t> 08:20</a:t>
            </a: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Le VSAV 77 est arrivé sur les lieux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Partage ressources du : </a:t>
            </a:r>
            <a:r>
              <a:rPr lang="fr-FR"/>
              <a:t>77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A325F6-CFD5-5FA8-9273-ED5224ED109C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À : </a:t>
            </a:r>
            <a:r>
              <a:rPr lang="fr-FR"/>
              <a:t>SAMU 94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196A922-BC4B-9A46-FFE7-8F2123EA1D17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03a – </a:t>
            </a:r>
            <a:r>
              <a:rPr lang="fr-FR" sz="2400" b="1">
                <a:solidFill>
                  <a:srgbClr val="155891"/>
                </a:solidFill>
              </a:rPr>
              <a:t>Didier MOREL - </a:t>
            </a:r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MAJ Statut vecteur - RS-SR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A6765DE-2216-BA5F-6356-2C8E8FDAB0C6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fr.health.samu770.DRFR157702400400055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3F1E625-AFB4-9F6F-3380-0A0D5D2DA058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ressource partagé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1B0A3B8-9D15-4C72-8C78-80989D3E38CC}"/>
              </a:ext>
            </a:extLst>
          </p:cNvPr>
          <p:cNvSpPr txBox="1"/>
          <p:nvPr/>
        </p:nvSpPr>
        <p:spPr>
          <a:xfrm>
            <a:off x="7245891" y="2273458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Statut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A9FB63-A783-B471-7B6B-7B32C149CEED}"/>
              </a:ext>
            </a:extLst>
          </p:cNvPr>
          <p:cNvSpPr txBox="1"/>
          <p:nvPr/>
        </p:nvSpPr>
        <p:spPr>
          <a:xfrm>
            <a:off x="1886793" y="2586106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err="1"/>
              <a:t>fr.fire</a:t>
            </a:r>
            <a:r>
              <a:rPr lang="fr-FR" sz="1400"/>
              <a:t>. sis077.cgo-077.resource.VSAV32</a:t>
            </a:r>
          </a:p>
        </p:txBody>
      </p:sp>
      <p:cxnSp>
        <p:nvCxnSpPr>
          <p:cNvPr id="2" name="Connecteur : en angle 1">
            <a:extLst>
              <a:ext uri="{FF2B5EF4-FFF2-40B4-BE49-F238E27FC236}">
                <a16:creationId xmlns:a16="http://schemas.microsoft.com/office/drawing/2014/main" id="{ADF6027C-ABCE-E6ED-FA7F-4DFA3DFF427D}"/>
              </a:ext>
            </a:extLst>
          </p:cNvPr>
          <p:cNvCxnSpPr>
            <a:cxnSpLocks/>
            <a:stCxn id="8" idx="1"/>
            <a:endCxn id="10" idx="1"/>
          </p:cNvCxnSpPr>
          <p:nvPr/>
        </p:nvCxnSpPr>
        <p:spPr>
          <a:xfrm rot="10800000" flipH="1" flipV="1">
            <a:off x="9189170" y="303182"/>
            <a:ext cx="221160" cy="556184"/>
          </a:xfrm>
          <a:prstGeom prst="bentConnector3">
            <a:avLst>
              <a:gd name="adj1" fmla="val -103364"/>
            </a:avLst>
          </a:prstGeom>
          <a:ln>
            <a:solidFill>
              <a:srgbClr val="1558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866B3026-C8C9-F220-335D-5815D71C97B2}"/>
              </a:ext>
            </a:extLst>
          </p:cNvPr>
          <p:cNvSpPr txBox="1"/>
          <p:nvPr/>
        </p:nvSpPr>
        <p:spPr>
          <a:xfrm>
            <a:off x="9410330" y="694077"/>
            <a:ext cx="2684766" cy="330577"/>
          </a:xfrm>
          <a:prstGeom prst="roundRect">
            <a:avLst>
              <a:gd name="adj" fmla="val 28254"/>
            </a:avLst>
          </a:prstGeom>
          <a:noFill/>
        </p:spPr>
        <p:txBody>
          <a:bodyPr wrap="square">
            <a:spAutoFit/>
          </a:bodyPr>
          <a:lstStyle/>
          <a:p>
            <a:r>
              <a:rPr lang="fr-FR" sz="1200" err="1"/>
              <a:t>fr.fire</a:t>
            </a:r>
            <a:r>
              <a:rPr lang="fr-FR" sz="1200"/>
              <a:t>. sis077.cgo-077.resource.VSAV32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13BEF276-0E4F-429F-A609-F9540DA8F535}"/>
              </a:ext>
            </a:extLst>
          </p:cNvPr>
          <p:cNvSpPr txBox="1"/>
          <p:nvPr/>
        </p:nvSpPr>
        <p:spPr>
          <a:xfrm>
            <a:off x="7245892" y="2563680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2F5597"/>
                </a:solidFill>
                <a:effectLst/>
                <a:latin typeface="Calibri" panose="020F0502020204030204" pitchFamily="34" charset="0"/>
              </a:rPr>
              <a:t>08:20</a:t>
            </a:r>
            <a:r>
              <a:rPr lang="fr-FR" sz="1400">
                <a:solidFill>
                  <a:srgbClr val="000000"/>
                </a:solidFill>
                <a:latin typeface="Calibri" panose="020F0502020204030204" pitchFamily="34" charset="0"/>
              </a:rPr>
              <a:t> - </a:t>
            </a:r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ARRIVE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70621CC5-0554-275A-3AA4-2437FD5B9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9338559" y="511297"/>
            <a:ext cx="330577" cy="33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709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2024-01-04</a:t>
            </a:r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Statut MAJ</a:t>
            </a:r>
            <a:r>
              <a:rPr lang="fr-FR" sz="1600" b="1">
                <a:solidFill>
                  <a:schemeClr val="accent1">
                    <a:lumMod val="75000"/>
                  </a:schemeClr>
                </a:solidFill>
              </a:rPr>
              <a:t> 08:26</a:t>
            </a: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sz="1600" b="1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Le SMUR 77 est arrivé sur les lieux et a commencé la prise en charge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Partage ressources du : </a:t>
            </a:r>
            <a:r>
              <a:rPr lang="fr-FR"/>
              <a:t>77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A325F6-CFD5-5FA8-9273-ED5224ED109C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chemeClr val="accent1">
                    <a:lumMod val="75000"/>
                  </a:schemeClr>
                </a:solidFill>
              </a:rPr>
              <a:t>À : </a:t>
            </a:r>
            <a:r>
              <a:rPr lang="fr-FR"/>
              <a:t>SAMU 94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196A922-BC4B-9A46-FFE7-8F2123EA1D17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03b – </a:t>
            </a:r>
            <a:r>
              <a:rPr lang="fr-FR" sz="2400" b="1">
                <a:solidFill>
                  <a:srgbClr val="155891"/>
                </a:solidFill>
              </a:rPr>
              <a:t>Didier MOREL - </a:t>
            </a:r>
            <a:r>
              <a:rPr lang="fr-FR" sz="2400" b="1">
                <a:solidFill>
                  <a:schemeClr val="accent1">
                    <a:lumMod val="75000"/>
                  </a:schemeClr>
                </a:solidFill>
              </a:rPr>
              <a:t>MAJ Statut vecteur - RS-SR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A6765DE-2216-BA5F-6356-2C8E8FDAB0C6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fr.health.samu770.DRFR157702400400055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3F1E625-AFB4-9F6F-3380-0A0D5D2DA058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ressource partagé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1B0A3B8-9D15-4C72-8C78-80989D3E38CC}"/>
              </a:ext>
            </a:extLst>
          </p:cNvPr>
          <p:cNvSpPr txBox="1"/>
          <p:nvPr/>
        </p:nvSpPr>
        <p:spPr>
          <a:xfrm>
            <a:off x="7245891" y="2273458"/>
            <a:ext cx="1797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Statut du vecteur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A9FB63-A783-B471-7B6B-7B32C149CEED}"/>
              </a:ext>
            </a:extLst>
          </p:cNvPr>
          <p:cNvSpPr txBox="1"/>
          <p:nvPr/>
        </p:nvSpPr>
        <p:spPr>
          <a:xfrm>
            <a:off x="1886793" y="2586106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fr.health.samu770.resource.VLM250</a:t>
            </a:r>
          </a:p>
        </p:txBody>
      </p:sp>
      <p:cxnSp>
        <p:nvCxnSpPr>
          <p:cNvPr id="2" name="Connecteur : en angle 1">
            <a:extLst>
              <a:ext uri="{FF2B5EF4-FFF2-40B4-BE49-F238E27FC236}">
                <a16:creationId xmlns:a16="http://schemas.microsoft.com/office/drawing/2014/main" id="{ADF6027C-ABCE-E6ED-FA7F-4DFA3DFF427D}"/>
              </a:ext>
            </a:extLst>
          </p:cNvPr>
          <p:cNvCxnSpPr>
            <a:cxnSpLocks/>
            <a:stCxn id="8" idx="1"/>
            <a:endCxn id="10" idx="1"/>
          </p:cNvCxnSpPr>
          <p:nvPr/>
        </p:nvCxnSpPr>
        <p:spPr>
          <a:xfrm rot="10800000" flipH="1" flipV="1">
            <a:off x="9189170" y="303182"/>
            <a:ext cx="221160" cy="556184"/>
          </a:xfrm>
          <a:prstGeom prst="bentConnector3">
            <a:avLst>
              <a:gd name="adj1" fmla="val -103364"/>
            </a:avLst>
          </a:prstGeom>
          <a:ln>
            <a:solidFill>
              <a:srgbClr val="1558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866B3026-C8C9-F220-335D-5815D71C97B2}"/>
              </a:ext>
            </a:extLst>
          </p:cNvPr>
          <p:cNvSpPr txBox="1"/>
          <p:nvPr/>
        </p:nvSpPr>
        <p:spPr>
          <a:xfrm>
            <a:off x="9410330" y="694077"/>
            <a:ext cx="2684766" cy="330577"/>
          </a:xfrm>
          <a:prstGeom prst="roundRect">
            <a:avLst>
              <a:gd name="adj" fmla="val 28254"/>
            </a:avLst>
          </a:prstGeom>
          <a:noFill/>
        </p:spPr>
        <p:txBody>
          <a:bodyPr wrap="square">
            <a:spAutoFit/>
          </a:bodyPr>
          <a:lstStyle/>
          <a:p>
            <a:r>
              <a:rPr lang="fr-FR" sz="1200"/>
              <a:t>fr.health.samu770.resource.VLM250</a:t>
            </a:r>
          </a:p>
        </p:txBody>
      </p:sp>
      <p:pic>
        <p:nvPicPr>
          <p:cNvPr id="33" name="Graphique 32">
            <a:extLst>
              <a:ext uri="{FF2B5EF4-FFF2-40B4-BE49-F238E27FC236}">
                <a16:creationId xmlns:a16="http://schemas.microsoft.com/office/drawing/2014/main" id="{5D4E60C2-EFA2-D883-98A7-93E6A3BE0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20298" y="539790"/>
            <a:ext cx="256264" cy="256264"/>
          </a:xfrm>
          <a:prstGeom prst="rect">
            <a:avLst/>
          </a:prstGeom>
        </p:spPr>
      </p:pic>
      <p:sp>
        <p:nvSpPr>
          <p:cNvPr id="37" name="ZoneTexte 36">
            <a:extLst>
              <a:ext uri="{FF2B5EF4-FFF2-40B4-BE49-F238E27FC236}">
                <a16:creationId xmlns:a16="http://schemas.microsoft.com/office/drawing/2014/main" id="{13BEF276-0E4F-429F-A609-F9540DA8F535}"/>
              </a:ext>
            </a:extLst>
          </p:cNvPr>
          <p:cNvSpPr txBox="1"/>
          <p:nvPr/>
        </p:nvSpPr>
        <p:spPr>
          <a:xfrm>
            <a:off x="7245892" y="2563680"/>
            <a:ext cx="40952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>
                <a:solidFill>
                  <a:srgbClr val="2F5597"/>
                </a:solidFill>
                <a:latin typeface="Calibri" panose="020F0502020204030204" pitchFamily="34" charset="0"/>
              </a:rPr>
              <a:t>08:</a:t>
            </a:r>
            <a:r>
              <a:rPr lang="fr-FR" sz="1400" b="0" i="0">
                <a:solidFill>
                  <a:srgbClr val="2F5597"/>
                </a:solidFill>
                <a:effectLst/>
                <a:latin typeface="Calibri" panose="020F0502020204030204" pitchFamily="34" charset="0"/>
              </a:rPr>
              <a:t>26</a:t>
            </a:r>
            <a:r>
              <a:rPr lang="fr-FR" sz="1400">
                <a:solidFill>
                  <a:srgbClr val="000000"/>
                </a:solidFill>
                <a:latin typeface="Calibri" panose="020F0502020204030204" pitchFamily="34" charset="0"/>
              </a:rPr>
              <a:t> - PEC (début prise en charge médicale)</a:t>
            </a:r>
          </a:p>
          <a:p>
            <a:r>
              <a:rPr lang="fr-FR" sz="1400">
                <a:solidFill>
                  <a:srgbClr val="000000"/>
                </a:solidFill>
                <a:latin typeface="Calibri" panose="020F0502020204030204" pitchFamily="34" charset="0"/>
              </a:rPr>
              <a:t>	+ INDISPO </a:t>
            </a:r>
          </a:p>
        </p:txBody>
      </p:sp>
    </p:spTree>
    <p:extLst>
      <p:ext uri="{BB962C8B-B14F-4D97-AF65-F5344CB8AC3E}">
        <p14:creationId xmlns:p14="http://schemas.microsoft.com/office/powerpoint/2010/main" val="3570932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44206-C0FE-FCD7-A7D3-C93F54BE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84826E66-10E3-3FC2-90C2-6B46F136BD5B}"/>
              </a:ext>
            </a:extLst>
          </p:cNvPr>
          <p:cNvCxnSpPr>
            <a:stCxn id="49" idx="1"/>
            <a:endCxn id="16" idx="1"/>
          </p:cNvCxnSpPr>
          <p:nvPr/>
        </p:nvCxnSpPr>
        <p:spPr>
          <a:xfrm rot="10800000" flipH="1" flipV="1">
            <a:off x="9189170" y="303181"/>
            <a:ext cx="407592" cy="437129"/>
          </a:xfrm>
          <a:prstGeom prst="bentConnector3">
            <a:avLst>
              <a:gd name="adj1" fmla="val -56085"/>
            </a:avLst>
          </a:prstGeom>
          <a:ln>
            <a:solidFill>
              <a:srgbClr val="1558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3204DD6-8D3D-DB81-40FD-DAC0E08D44B1}"/>
              </a:ext>
            </a:extLst>
          </p:cNvPr>
          <p:cNvSpPr/>
          <p:nvPr/>
        </p:nvSpPr>
        <p:spPr>
          <a:xfrm>
            <a:off x="97655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2024-01-04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r>
              <a:rPr lang="fr-FR" sz="1600" b="1">
                <a:solidFill>
                  <a:srgbClr val="155891"/>
                </a:solidFill>
              </a:rPr>
              <a:t>Demande 08:30</a:t>
            </a: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5E816C9-FFEC-46B9-0EA7-F18B9FBB0C8F}"/>
              </a:ext>
            </a:extLst>
          </p:cNvPr>
          <p:cNvCxnSpPr/>
          <p:nvPr/>
        </p:nvCxnSpPr>
        <p:spPr>
          <a:xfrm>
            <a:off x="0" y="1464729"/>
            <a:ext cx="121920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D300830F-6215-638E-8690-793769AA48AE}"/>
              </a:ext>
            </a:extLst>
          </p:cNvPr>
          <p:cNvSpPr txBox="1"/>
          <p:nvPr/>
        </p:nvSpPr>
        <p:spPr>
          <a:xfrm>
            <a:off x="484248" y="275832"/>
            <a:ext cx="870492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400" b="1">
                <a:solidFill>
                  <a:srgbClr val="155891"/>
                </a:solidFill>
              </a:rPr>
              <a:t>04a – Didier MOREL - Demande de ressources - RS-DR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D3B469-AF19-066F-6193-06D2C90F4D41}"/>
              </a:ext>
            </a:extLst>
          </p:cNvPr>
          <p:cNvSpPr txBox="1"/>
          <p:nvPr/>
        </p:nvSpPr>
        <p:spPr>
          <a:xfrm>
            <a:off x="484249" y="769166"/>
            <a:ext cx="853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Contexte </a:t>
            </a:r>
            <a:r>
              <a:rPr lang="fr-FR" sz="1400"/>
              <a:t>: Demande </a:t>
            </a:r>
            <a:r>
              <a:rPr lang="fr-FR" sz="1400" err="1"/>
              <a:t>HeliSMUR</a:t>
            </a:r>
            <a:r>
              <a:rPr lang="fr-FR" sz="1400"/>
              <a:t> 94 pour transfert Didier Morel au centre Urgence Mains, Nogent-sur-Marne (94) 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F29AC49-EE42-5B8A-A401-A95389EFB1E7}"/>
              </a:ext>
            </a:extLst>
          </p:cNvPr>
          <p:cNvCxnSpPr>
            <a:cxnSpLocks/>
          </p:cNvCxnSpPr>
          <p:nvPr/>
        </p:nvCxnSpPr>
        <p:spPr>
          <a:xfrm>
            <a:off x="1421576" y="1992132"/>
            <a:ext cx="1077042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BAD765D6-CE1D-FB61-A669-809FBF4D70D6}"/>
              </a:ext>
            </a:extLst>
          </p:cNvPr>
          <p:cNvSpPr txBox="1"/>
          <p:nvPr/>
        </p:nvSpPr>
        <p:spPr>
          <a:xfrm>
            <a:off x="1421576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</a:rPr>
              <a:t>Demande ressources du : </a:t>
            </a:r>
            <a:r>
              <a:rPr lang="fr-FR"/>
              <a:t>77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A325F6-CFD5-5FA8-9273-ED5224ED109C}"/>
              </a:ext>
            </a:extLst>
          </p:cNvPr>
          <p:cNvSpPr txBox="1"/>
          <p:nvPr/>
        </p:nvSpPr>
        <p:spPr>
          <a:xfrm>
            <a:off x="5087114" y="1561102"/>
            <a:ext cx="30574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solidFill>
                  <a:srgbClr val="155891"/>
                </a:solidFill>
              </a:rPr>
              <a:t>À : </a:t>
            </a:r>
            <a:r>
              <a:rPr lang="fr-FR"/>
              <a:t>SAMU 94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2D580155-F5CB-0BC1-F969-2E2B5036A6EC}"/>
              </a:ext>
            </a:extLst>
          </p:cNvPr>
          <p:cNvSpPr txBox="1"/>
          <p:nvPr/>
        </p:nvSpPr>
        <p:spPr>
          <a:xfrm>
            <a:off x="9189170" y="137893"/>
            <a:ext cx="2905926" cy="330577"/>
          </a:xfrm>
          <a:prstGeom prst="roundRect">
            <a:avLst>
              <a:gd name="adj" fmla="val 28254"/>
            </a:avLst>
          </a:prstGeom>
          <a:solidFill>
            <a:srgbClr val="155891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fr.health.samu770.DRFR157702400400055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C5C0219-3839-E0CB-96A6-CD97D19E054A}"/>
              </a:ext>
            </a:extLst>
          </p:cNvPr>
          <p:cNvSpPr txBox="1"/>
          <p:nvPr/>
        </p:nvSpPr>
        <p:spPr>
          <a:xfrm>
            <a:off x="1869675" y="2273170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 dirty="0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Id demande partagé</a:t>
            </a:r>
            <a:endParaRPr lang="fr-FR" dirty="0">
              <a:solidFill>
                <a:srgbClr val="15589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3510DE0-7FE0-DC1A-E4A0-8F9675B0AF61}"/>
              </a:ext>
            </a:extLst>
          </p:cNvPr>
          <p:cNvSpPr txBox="1"/>
          <p:nvPr/>
        </p:nvSpPr>
        <p:spPr>
          <a:xfrm>
            <a:off x="1869675" y="3817828"/>
            <a:ext cx="20815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Précisions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9783A3A-063E-09F5-EA99-D8273DE31299}"/>
              </a:ext>
            </a:extLst>
          </p:cNvPr>
          <p:cNvSpPr txBox="1"/>
          <p:nvPr/>
        </p:nvSpPr>
        <p:spPr>
          <a:xfrm>
            <a:off x="1869675" y="2586106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fr.health.samu770.request.as41pb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C7AAB23-AA3D-63B3-6097-0890E2840E55}"/>
              </a:ext>
            </a:extLst>
          </p:cNvPr>
          <p:cNvSpPr txBox="1"/>
          <p:nvPr/>
        </p:nvSpPr>
        <p:spPr>
          <a:xfrm>
            <a:off x="1869675" y="4112235"/>
            <a:ext cx="47125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Besoin de l’</a:t>
            </a:r>
            <a:r>
              <a:rPr lang="fr-FR" sz="1400" err="1"/>
              <a:t>héliSMUR</a:t>
            </a:r>
            <a:r>
              <a:rPr lang="fr-FR" sz="1400"/>
              <a:t> 91 pour transfert en chirurgie spécialisée de la main à Nogent.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10336E2-C4FB-7378-650A-66F435EFB13A}"/>
              </a:ext>
            </a:extLst>
          </p:cNvPr>
          <p:cNvSpPr txBox="1"/>
          <p:nvPr/>
        </p:nvSpPr>
        <p:spPr>
          <a:xfrm>
            <a:off x="1869675" y="3045499"/>
            <a:ext cx="3616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Effet à obtenir</a:t>
            </a:r>
            <a:endParaRPr lang="fr-FR">
              <a:solidFill>
                <a:srgbClr val="155891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9D88D07-26F6-9C7B-92BC-73967B38018F}"/>
              </a:ext>
            </a:extLst>
          </p:cNvPr>
          <p:cNvSpPr txBox="1"/>
          <p:nvPr/>
        </p:nvSpPr>
        <p:spPr>
          <a:xfrm>
            <a:off x="1869675" y="3358435"/>
            <a:ext cx="3967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/>
              <a:t>SMUR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07C19B1-4E74-1453-D426-C682018458DF}"/>
              </a:ext>
            </a:extLst>
          </p:cNvPr>
          <p:cNvSpPr txBox="1"/>
          <p:nvPr/>
        </p:nvSpPr>
        <p:spPr>
          <a:xfrm>
            <a:off x="7245891" y="3045499"/>
            <a:ext cx="20548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Délai souhaité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30F6614-B678-0D21-BFE4-13BB262776B9}"/>
              </a:ext>
            </a:extLst>
          </p:cNvPr>
          <p:cNvSpPr txBox="1"/>
          <p:nvPr/>
        </p:nvSpPr>
        <p:spPr>
          <a:xfrm>
            <a:off x="7245891" y="3358435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N/A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0B0CE2C-A5A8-EE2F-D11A-9D17FD0DCC2C}"/>
              </a:ext>
            </a:extLst>
          </p:cNvPr>
          <p:cNvSpPr txBox="1"/>
          <p:nvPr/>
        </p:nvSpPr>
        <p:spPr>
          <a:xfrm>
            <a:off x="7245891" y="2269702"/>
            <a:ext cx="22265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i="0" u="none" strike="noStrike">
                <a:solidFill>
                  <a:srgbClr val="155891"/>
                </a:solidFill>
                <a:effectLst/>
                <a:latin typeface="Calibri" panose="020F0502020204030204" pitchFamily="34" charset="0"/>
              </a:rPr>
              <a:t>Cadre </a:t>
            </a:r>
            <a:r>
              <a:rPr lang="fr-FR">
                <a:solidFill>
                  <a:srgbClr val="155891"/>
                </a:solidFill>
                <a:latin typeface="Calibri" panose="020F0502020204030204" pitchFamily="34" charset="0"/>
              </a:rPr>
              <a:t>conventionnel</a:t>
            </a:r>
            <a:endParaRPr lang="fr-FR" sz="1800" b="0" i="0" u="none" strike="noStrike">
              <a:solidFill>
                <a:srgbClr val="15589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0CF990D-2119-6AA5-1ABA-691907BDE192}"/>
              </a:ext>
            </a:extLst>
          </p:cNvPr>
          <p:cNvSpPr txBox="1"/>
          <p:nvPr/>
        </p:nvSpPr>
        <p:spPr>
          <a:xfrm>
            <a:off x="7245891" y="2559924"/>
            <a:ext cx="40952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HORS</a:t>
            </a:r>
            <a:endParaRPr lang="fr-FR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EED25B2-0017-CE96-57C1-0F4AB619D4FB}"/>
              </a:ext>
            </a:extLst>
          </p:cNvPr>
          <p:cNvSpPr txBox="1"/>
          <p:nvPr/>
        </p:nvSpPr>
        <p:spPr>
          <a:xfrm>
            <a:off x="9596762" y="575022"/>
            <a:ext cx="2498334" cy="330577"/>
          </a:xfrm>
          <a:prstGeom prst="roundRect">
            <a:avLst>
              <a:gd name="adj" fmla="val 28254"/>
            </a:avLst>
          </a:prstGeom>
          <a:solidFill>
            <a:srgbClr val="D20050"/>
          </a:solidFill>
        </p:spPr>
        <p:txBody>
          <a:bodyPr wrap="square">
            <a:spAutoFit/>
          </a:bodyPr>
          <a:lstStyle/>
          <a:p>
            <a:r>
              <a:rPr lang="fr-FR" sz="1200">
                <a:solidFill>
                  <a:schemeClr val="bg1"/>
                </a:solidFill>
              </a:rPr>
              <a:t>fr.health.samu770.request. as41pb</a:t>
            </a:r>
          </a:p>
        </p:txBody>
      </p:sp>
    </p:spTree>
    <p:extLst>
      <p:ext uri="{BB962C8B-B14F-4D97-AF65-F5344CB8AC3E}">
        <p14:creationId xmlns:p14="http://schemas.microsoft.com/office/powerpoint/2010/main" val="152361384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odificateurAlfresco xmlns="f6ca01e7-bd19-41f1-999c-e032ef5104c3" xsi:nil="true"/>
    <_ip_UnifiedCompliancePolicyUIAction xmlns="http://schemas.microsoft.com/sharepoint/v3" xsi:nil="true"/>
    <f8b6baa267c0456bbf6a8d18c49a130b xmlns="f6ca01e7-bd19-41f1-999c-e032ef5104c3">
      <Terms xmlns="http://schemas.microsoft.com/office/infopath/2007/PartnerControls"/>
    </f8b6baa267c0456bbf6a8d18c49a130b>
    <eef0f6fc4ed046399a9d01fd3a7d6a6a xmlns="f6ca01e7-bd19-41f1-999c-e032ef5104c3">
      <Terms xmlns="http://schemas.microsoft.com/office/infopath/2007/PartnerControls"/>
    </eef0f6fc4ed046399a9d01fd3a7d6a6a>
    <Référence_x0020_Bon_x0020_de_x0020_Commande xmlns="f6ca01e7-bd19-41f1-999c-e032ef5104c3" xsi:nil="true"/>
    <Référence_x0020_Documentaire xmlns="f6ca01e7-bd19-41f1-999c-e032ef5104c3" xsi:nil="true"/>
    <Chantier xmlns="f6ca01e7-bd19-41f1-999c-e032ef5104c3" xsi:nil="true"/>
    <p671c8df16a44846939d278d4958f62c xmlns="f6ca01e7-bd19-41f1-999c-e032ef5104c3">
      <Terms xmlns="http://schemas.microsoft.com/office/infopath/2007/PartnerControls"/>
    </p671c8df16a44846939d278d4958f62c>
    <Durée_x0020_d_x0027_Utilité_x0020_Administrative_x0020__x0028_DUA_x0029_ xmlns="f6ca01e7-bd19-41f1-999c-e032ef5104c3" xsi:nil="true"/>
    <Environnement xmlns="f6ca01e7-bd19-41f1-999c-e032ef5104c3" xsi:nil="true"/>
    <b2804ef99be44b9e8166e80a6c2eb9f1 xmlns="f6ca01e7-bd19-41f1-999c-e032ef5104c3">
      <Terms xmlns="http://schemas.microsoft.com/office/infopath/2007/PartnerControls"/>
    </b2804ef99be44b9e8166e80a6c2eb9f1>
    <_ExtendedDescription xmlns="http://schemas.microsoft.com/sharepoint/v3" xsi:nil="true"/>
    <mc4aa6e782e045f6bb87dab01c971b56 xmlns="f6ca01e7-bd19-41f1-999c-e032ef5104c3">
      <Terms xmlns="http://schemas.microsoft.com/office/infopath/2007/PartnerControls"/>
    </mc4aa6e782e045f6bb87dab01c971b56>
    <_ip_UnifiedCompliancePolicyProperties xmlns="http://schemas.microsoft.com/sharepoint/v3" xsi:nil="true"/>
    <m312bc62cb0243b6a873cbbf4dace6b2 xmlns="f6ca01e7-bd19-41f1-999c-e032ef5104c3">
      <Terms xmlns="http://schemas.microsoft.com/office/infopath/2007/PartnerControls"/>
    </m312bc62cb0243b6a873cbbf4dace6b2>
    <b084a4cb34a444d7969136255594d2f3 xmlns="f6ca01e7-bd19-41f1-999c-e032ef5104c3">
      <Terms xmlns="http://schemas.microsoft.com/office/infopath/2007/PartnerControls"/>
    </b084a4cb34a444d7969136255594d2f3>
    <CreateurAlfresco xmlns="f6ca01e7-bd19-41f1-999c-e032ef5104c3" xsi:nil="true"/>
    <g30fb2d8061a4d40b63138f91c1a832e xmlns="f6ca01e7-bd19-41f1-999c-e032ef5104c3">
      <Terms xmlns="http://schemas.microsoft.com/office/infopath/2007/PartnerControls"/>
    </g30fb2d8061a4d40b63138f91c1a832e>
    <lcf76f155ced4ddcb4097134ff3c332f xmlns="1720d4e8-2b1e-4bd1-aad5-1b4debf9b56d">
      <Terms xmlns="http://schemas.microsoft.com/office/infopath/2007/PartnerControls"/>
    </lcf76f155ced4ddcb4097134ff3c332f>
    <m9a76db3058146ae844db6599c9d7036 xmlns="f6ca01e7-bd19-41f1-999c-e032ef5104c3">
      <Terms xmlns="http://schemas.microsoft.com/office/infopath/2007/PartnerControls"/>
    </m9a76db3058146ae844db6599c9d7036>
    <Ticket_x0020_Changement xmlns="f6ca01e7-bd19-41f1-999c-e032ef5104c3" xsi:nil="true"/>
    <TaxCatchAll xmlns="f6ca01e7-bd19-41f1-999c-e032ef5104c3" xsi:nil="true"/>
    <l0a6b4600f484920bbceae0813174244 xmlns="f6ca01e7-bd19-41f1-999c-e032ef5104c3">
      <Terms xmlns="http://schemas.microsoft.com/office/infopath/2007/PartnerControls"/>
    </l0a6b4600f484920bbceae0813174244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 - Suivi de projet" ma:contentTypeID="0x010100333226B5D6902549BFE4A72F45A4400B0100E98F8C089710A74CA077FC6D601326A8" ma:contentTypeVersion="53" ma:contentTypeDescription="Type de contenu - Documentation de suivi de projet" ma:contentTypeScope="" ma:versionID="46d55f3ac9663d95c49625891aa1d386">
  <xsd:schema xmlns:xsd="http://www.w3.org/2001/XMLSchema" xmlns:xs="http://www.w3.org/2001/XMLSchema" xmlns:p="http://schemas.microsoft.com/office/2006/metadata/properties" xmlns:ns1="http://schemas.microsoft.com/sharepoint/v3" xmlns:ns2="f6ca01e7-bd19-41f1-999c-e032ef5104c3" xmlns:ns3="1720d4e8-2b1e-4bd1-aad5-1b4debf9b56d" targetNamespace="http://schemas.microsoft.com/office/2006/metadata/properties" ma:root="true" ma:fieldsID="61ad5cfea89783f0b25902b55af98516" ns1:_="" ns2:_="" ns3:_="">
    <xsd:import namespace="http://schemas.microsoft.com/sharepoint/v3"/>
    <xsd:import namespace="f6ca01e7-bd19-41f1-999c-e032ef5104c3"/>
    <xsd:import namespace="1720d4e8-2b1e-4bd1-aad5-1b4debf9b56d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TaxCatchAllLabel" minOccurs="0"/>
                <xsd:element ref="ns2:m312bc62cb0243b6a873cbbf4dace6b2" minOccurs="0"/>
                <xsd:element ref="ns2:p671c8df16a44846939d278d4958f62c" minOccurs="0"/>
                <xsd:element ref="ns2:b084a4cb34a444d7969136255594d2f3" minOccurs="0"/>
                <xsd:element ref="ns2:m9a76db3058146ae844db6599c9d7036" minOccurs="0"/>
                <xsd:element ref="ns2:CreateurAlfresco" minOccurs="0"/>
                <xsd:element ref="ns2:ModificateurAlfresco" minOccurs="0"/>
                <xsd:element ref="ns2:f8b6baa267c0456bbf6a8d18c49a130b" minOccurs="0"/>
                <xsd:element ref="ns2:l0a6b4600f484920bbceae0813174244" minOccurs="0"/>
                <xsd:element ref="ns2:b2804ef99be44b9e8166e80a6c2eb9f1" minOccurs="0"/>
                <xsd:element ref="ns2:eef0f6fc4ed046399a9d01fd3a7d6a6a" minOccurs="0"/>
                <xsd:element ref="ns2:Durée_x0020_d_x0027_Utilité_x0020_Administrative_x0020__x0028_DUA_x0029_" minOccurs="0"/>
                <xsd:element ref="ns2:Référence_x0020_Bon_x0020_de_x0020_Commande" minOccurs="0"/>
                <xsd:element ref="ns1:_ExtendedDescription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2:SharedWithUsers" minOccurs="0"/>
                <xsd:element ref="ns2:SharedWithDetails" minOccurs="0"/>
                <xsd:element ref="ns2:Référence_x0020_Documentaire" minOccurs="0"/>
                <xsd:element ref="ns2:Chantier" minOccurs="0"/>
                <xsd:element ref="ns2:mc4aa6e782e045f6bb87dab01c971b56" minOccurs="0"/>
                <xsd:element ref="ns2:g30fb2d8061a4d40b63138f91c1a832e" minOccurs="0"/>
                <xsd:element ref="ns3:lcf76f155ced4ddcb4097134ff3c332f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  <xsd:element ref="ns2:Ticket_x0020_Changement" minOccurs="0"/>
                <xsd:element ref="ns2:Environnement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ExtendedDescription" ma:index="30" nillable="true" ma:displayName="Description" ma:internalName="_ExtendedDescription">
      <xsd:simpleType>
        <xsd:restriction base="dms:Note">
          <xsd:maxLength value="255"/>
        </xsd:restriction>
      </xsd:simpleType>
    </xsd:element>
    <xsd:element name="_ip_UnifiedCompliancePolicyProperties" ma:index="49" nillable="true" ma:displayName="Propriétés de la stratégie de conformité unifiée" ma:hidden="true" ma:internalName="_ip_UnifiedCompliancePolicyProperties">
      <xsd:simpleType>
        <xsd:restriction base="dms:Note"/>
      </xsd:simpleType>
    </xsd:element>
    <xsd:element name="_ip_UnifiedCompliancePolicyUIAction" ma:index="50" nillable="true" ma:displayName="Action d’interface utilisateur de la stratégie de conformité unifiée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ca01e7-bd19-41f1-999c-e032ef5104c3" elementFormDefault="qualified">
    <xsd:import namespace="http://schemas.microsoft.com/office/2006/documentManagement/types"/>
    <xsd:import namespace="http://schemas.microsoft.com/office/infopath/2007/PartnerControls"/>
    <xsd:element name="TaxCatchAll" ma:index="5" nillable="true" ma:displayName="Taxonomy Catch All Column" ma:hidden="true" ma:list="{61f3ec5f-5a67-40e0-b5e0-e23b6b588f8b}" ma:internalName="TaxCatchAll" ma:showField="CatchAllData" ma:web="f6ca01e7-bd19-41f1-999c-e032ef5104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6" nillable="true" ma:displayName="Taxonomy Catch All Column1" ma:hidden="true" ma:list="{61f3ec5f-5a67-40e0-b5e0-e23b6b588f8b}" ma:internalName="TaxCatchAllLabel" ma:readOnly="true" ma:showField="CatchAllDataLabel" ma:web="f6ca01e7-bd19-41f1-999c-e032ef5104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312bc62cb0243b6a873cbbf4dace6b2" ma:index="8" nillable="true" ma:taxonomy="true" ma:internalName="m312bc62cb0243b6a873cbbf4dace6b2" ma:taxonomyFieldName="Projet" ma:displayName="Projet" ma:readOnly="false" ma:fieldId="{6312bc62-cb02-43b6-a873-cbbf4dace6b2}" ma:sspId="c4480557-28ee-4200-b705-f4b4ceb9c11a" ma:termSetId="207e172a-6847-42a8-b45e-d0bbb1e2340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671c8df16a44846939d278d4958f62c" ma:index="12" nillable="true" ma:taxonomy="true" ma:internalName="p671c8df16a44846939d278d4958f62c" ma:taxonomyFieldName="Direction_x0020__x002F__x0020_Service" ma:displayName="Direction / Service" ma:readOnly="false" ma:fieldId="{9671c8df-16a4-4846-939d-278d4958f62c}" ma:taxonomyMulti="true" ma:sspId="c4480557-28ee-4200-b705-f4b4ceb9c11a" ma:termSetId="06452e41-1966-4633-9fe1-38f9847c7dc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084a4cb34a444d7969136255594d2f3" ma:index="14" nillable="true" ma:taxonomy="true" ma:internalName="b084a4cb34a444d7969136255594d2f3" ma:taxonomyFieldName="Type_x0020_de_x0020_document_x0020_ANS" ma:displayName="Type de document ANS" ma:indexed="true" ma:default="" ma:fieldId="{b084a4cb-34a4-44d7-9691-36255594d2f3}" ma:sspId="c4480557-28ee-4200-b705-f4b4ceb9c11a" ma:termSetId="1275da89-553e-403a-abbb-5d47ef28975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9a76db3058146ae844db6599c9d7036" ma:index="16" nillable="true" ma:taxonomy="true" ma:internalName="m9a76db3058146ae844db6599c9d7036" ma:taxonomyFieldName="Classification" ma:displayName="Classification" ma:readOnly="false" ma:fieldId="{69a76db3-0581-46ae-844d-b6599c9d7036}" ma:sspId="c4480557-28ee-4200-b705-f4b4ceb9c11a" ma:termSetId="8feb0b63-8672-4f69-8e69-5df4ee99faf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reateurAlfresco" ma:index="18" nillable="true" ma:displayName="CreateurAlfresco" ma:default="" ma:internalName="CreateurAlfresco">
      <xsd:simpleType>
        <xsd:restriction base="dms:Text">
          <xsd:maxLength value="255"/>
        </xsd:restriction>
      </xsd:simpleType>
    </xsd:element>
    <xsd:element name="ModificateurAlfresco" ma:index="19" nillable="true" ma:displayName="ModificateurAlfresco" ma:default="" ma:internalName="ModificateurAlfresco">
      <xsd:simpleType>
        <xsd:restriction base="dms:Text">
          <xsd:maxLength value="255"/>
        </xsd:restriction>
      </xsd:simpleType>
    </xsd:element>
    <xsd:element name="f8b6baa267c0456bbf6a8d18c49a130b" ma:index="20" nillable="true" ma:taxonomy="true" ma:internalName="f8b6baa267c0456bbf6a8d18c49a130b" ma:taxonomyFieldName="Cat_x00e9_gorie_x0020_Documentaire" ma:displayName="Catégorie Documentaire" ma:readOnly="false" ma:fieldId="{f8b6baa2-67c0-456b-bf6a-8d18c49a130b}" ma:sspId="c4480557-28ee-4200-b705-f4b4ceb9c11a" ma:termSetId="5548a444-67a9-4fed-ab61-d9aae03cf8e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0a6b4600f484920bbceae0813174244" ma:index="22" nillable="true" ma:taxonomy="true" ma:internalName="l0a6b4600f484920bbceae0813174244" ma:taxonomyFieldName="Prestataire_x0028_s_x0029_" ma:displayName="Prestataire(s)" ma:fieldId="{50a6b460-0f48-4920-bbce-ae0813174244}" ma:taxonomyMulti="true" ma:sspId="c4480557-28ee-4200-b705-f4b4ceb9c11a" ma:termSetId="46ab08c7-aeb3-4684-9e81-fb4503d5290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2804ef99be44b9e8166e80a6c2eb9f1" ma:index="24" nillable="true" ma:taxonomy="true" ma:internalName="b2804ef99be44b9e8166e80a6c2eb9f1" ma:taxonomyFieldName="Statut_x0020_du_x0020_document" ma:displayName="Statut du document" ma:default="" ma:fieldId="{b2804ef9-9be4-4b9e-8166-e80a6c2eb9f1}" ma:sspId="c4480557-28ee-4200-b705-f4b4ceb9c11a" ma:termSetId="57d84b5c-8637-4a53-9541-e98f138eeb7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ef0f6fc4ed046399a9d01fd3a7d6a6a" ma:index="26" nillable="true" ma:taxonomy="true" ma:internalName="eef0f6fc4ed046399a9d01fd3a7d6a6a" ma:taxonomyFieldName="Sort_x0020_Final_x0020__x0028_Archivage_x0029_1" ma:displayName="Sort Final (Archivage)" ma:indexed="true" ma:fieldId="{eef0f6fc-4ed0-4639-9a9d-01fd3a7d6a6a}" ma:sspId="c4480557-28ee-4200-b705-f4b4ceb9c11a" ma:termSetId="894a0867-9216-43ab-99c5-e7b2cbb034e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urée_x0020_d_x0027_Utilité_x0020_Administrative_x0020__x0028_DUA_x0029_" ma:index="28" nillable="true" ma:displayName="Durée d'Utilité Administrative (DUA)" ma:internalName="Dur_x00e9_e_x0020_d_x0027_Utilit_x00e9__x0020_Administrative_x0020__x0028_DUA_x0029_" ma:percentage="FALSE">
      <xsd:simpleType>
        <xsd:restriction base="dms:Number"/>
      </xsd:simpleType>
    </xsd:element>
    <xsd:element name="Référence_x0020_Bon_x0020_de_x0020_Commande" ma:index="29" nillable="true" ma:displayName="Référence Bon de Commande" ma:indexed="true" ma:internalName="R_x00e9_f_x00e9_rence_x0020_Bon_x0020_de_x0020_Commande">
      <xsd:simpleType>
        <xsd:restriction base="dms:Text">
          <xsd:maxLength value="255"/>
        </xsd:restriction>
      </xsd:simpleType>
    </xsd:element>
    <xsd:element name="SharedWithUsers" ma:index="3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Référence_x0020_Documentaire" ma:index="37" nillable="true" ma:displayName="Référence Documentaire" ma:default="" ma:internalName="R_x00e9_f_x00e9_rence_x0020_Documentaire">
      <xsd:simpleType>
        <xsd:restriction base="dms:Text">
          <xsd:maxLength value="255"/>
        </xsd:restriction>
      </xsd:simpleType>
    </xsd:element>
    <xsd:element name="Chantier" ma:index="38" nillable="true" ma:displayName="Chantier" ma:default="" ma:internalName="Chantier">
      <xsd:simpleType>
        <xsd:restriction base="dms:Text">
          <xsd:maxLength value="255"/>
        </xsd:restriction>
      </xsd:simpleType>
    </xsd:element>
    <xsd:element name="mc4aa6e782e045f6bb87dab01c971b56" ma:index="39" nillable="true" ma:taxonomy="true" ma:internalName="mc4aa6e782e045f6bb87dab01c971b56" ma:taxonomyFieldName="Version_x0020_Applicative0" ma:displayName="Version Applicative" ma:default="" ma:fieldId="{6c4aa6e7-82e0-45f6-bb87-dab01c971b56}" ma:taxonomyMulti="true" ma:sspId="c4480557-28ee-4200-b705-f4b4ceb9c11a" ma:termSetId="3d1661bf-2cce-4a88-b69a-0a25d82a555a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g30fb2d8061a4d40b63138f91c1a832e" ma:index="41" nillable="true" ma:taxonomy="true" ma:internalName="g30fb2d8061a4d40b63138f91c1a832e" ma:taxonomyFieldName="March_x00e9_" ma:displayName="Marché" ma:readOnly="false" ma:fieldId="{030fb2d8-061a-4d40-b631-38f91c1a832e}" ma:sspId="c4480557-28ee-4200-b705-f4b4ceb9c11a" ma:termSetId="e41f313d-41ce-4da8-b34e-2b840364225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icket_x0020_Changement" ma:index="51" nillable="true" ma:displayName="Ticket Changement" ma:default="" ma:internalName="Ticket_x0020_Changement">
      <xsd:simpleType>
        <xsd:restriction base="dms:Text">
          <xsd:maxLength value="255"/>
        </xsd:restriction>
      </xsd:simpleType>
    </xsd:element>
    <xsd:element name="Environnement" ma:index="52" nillable="true" ma:displayName="Environnement" ma:default="" ma:internalName="Environnement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20d4e8-2b1e-4bd1-aad5-1b4debf9b5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3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3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44" nillable="true" ma:taxonomy="true" ma:internalName="lcf76f155ced4ddcb4097134ff3c332f" ma:taxonomyFieldName="MediaServiceImageTags" ma:displayName="Balises d’images" ma:readOnly="false" ma:fieldId="{5cf76f15-5ced-4ddc-b409-7134ff3c332f}" ma:taxonomyMulti="true" ma:sspId="c4480557-28ee-4200-b705-f4b4ceb9c1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4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4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4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5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5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5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Type de contenu"/>
        <xsd:element ref="dc:title" minOccurs="0" maxOccurs="1" ma:index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CAACEB9-FDEE-4633-BF81-24482EA8E834}">
  <ds:schemaRefs>
    <ds:schemaRef ds:uri="http://schemas.microsoft.com/office/2006/documentManagement/types"/>
    <ds:schemaRef ds:uri="http://purl.org/dc/dcmitype/"/>
    <ds:schemaRef ds:uri="http://purl.org/dc/terms/"/>
    <ds:schemaRef ds:uri="http://schemas.microsoft.com/office/2006/metadata/properties"/>
    <ds:schemaRef ds:uri="f6ca01e7-bd19-41f1-999c-e032ef5104c3"/>
    <ds:schemaRef ds:uri="http://www.w3.org/XML/1998/namespace"/>
    <ds:schemaRef ds:uri="http://schemas.microsoft.com/sharepoint/v3"/>
    <ds:schemaRef ds:uri="http://schemas.microsoft.com/office/infopath/2007/PartnerControls"/>
    <ds:schemaRef ds:uri="http://schemas.openxmlformats.org/package/2006/metadata/core-properties"/>
    <ds:schemaRef ds:uri="1720d4e8-2b1e-4bd1-aad5-1b4debf9b56d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B8CCB6-B5C2-4E37-87F7-8CC92D72C765}"/>
</file>

<file path=customXml/itemProps3.xml><?xml version="1.0" encoding="utf-8"?>
<ds:datastoreItem xmlns:ds="http://schemas.openxmlformats.org/officeDocument/2006/customXml" ds:itemID="{5F607BE7-2436-4098-A077-F45300442D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4676</Words>
  <Application>Microsoft Office PowerPoint</Application>
  <PresentationFormat>Grand écran</PresentationFormat>
  <Paragraphs>990</Paragraphs>
  <Slides>43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43</vt:i4>
      </vt:variant>
    </vt:vector>
  </HeadingPairs>
  <TitlesOfParts>
    <vt:vector size="51" baseType="lpstr">
      <vt:lpstr>Aptos</vt:lpstr>
      <vt:lpstr>Arial</vt:lpstr>
      <vt:lpstr>Calibri</vt:lpstr>
      <vt:lpstr>Calibri Light</vt:lpstr>
      <vt:lpstr>Consolas</vt:lpstr>
      <vt:lpstr>Google Sans</vt:lpstr>
      <vt:lpstr>Söhne</vt:lpstr>
      <vt:lpstr>Thème Office</vt:lpstr>
      <vt:lpstr>Hub Santé </vt:lpstr>
      <vt:lpstr>Cas de test :     Didier MOREL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Cas de test :     Lola HALIMI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Cas de test :     Monsieur X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Cas de test :     Ouardia BOUDADI</vt:lpstr>
      <vt:lpstr>Présentation PowerPoint</vt:lpstr>
      <vt:lpstr>Présentation PowerPoint</vt:lpstr>
      <vt:lpstr>Présentation PowerPoint</vt:lpstr>
      <vt:lpstr>Cas de test :     Enfants NGUYEN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Elodie FALCIONI (EXT)</dc:creator>
  <cp:lastModifiedBy>Elodie FALCIONI (EXT)</cp:lastModifiedBy>
  <cp:revision>1</cp:revision>
  <cp:lastPrinted>2024-07-30T15:31:22Z</cp:lastPrinted>
  <dcterms:created xsi:type="dcterms:W3CDTF">2024-02-27T16:18:59Z</dcterms:created>
  <dcterms:modified xsi:type="dcterms:W3CDTF">2025-04-10T13:04:11Z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0x010100333226B5D6902549BFE4A72F45A4400B0100E98F8C089710A74CA077FC6D601326A8</vt:lpwstr>
  </property>
  <property fmtid="{D5CDD505-2E9C-101B-9397-08002B2CF9AE}" pid="3" name="Type de document ANS">
    <vt:lpwstr/>
  </property>
  <property fmtid="{D5CDD505-2E9C-101B-9397-08002B2CF9AE}" pid="4" name="Direction / Service">
    <vt:lpwstr/>
  </property>
  <property fmtid="{D5CDD505-2E9C-101B-9397-08002B2CF9AE}" pid="5" name="Version Applicative0">
    <vt:lpwstr/>
  </property>
  <property fmtid="{D5CDD505-2E9C-101B-9397-08002B2CF9AE}" pid="6" name="Catégorie Documentaire">
    <vt:lpwstr/>
  </property>
  <property fmtid="{D5CDD505-2E9C-101B-9397-08002B2CF9AE}" pid="7" name="Projet">
    <vt:lpwstr/>
  </property>
  <property fmtid="{D5CDD505-2E9C-101B-9397-08002B2CF9AE}" pid="8" name="Prestataire(s)">
    <vt:lpwstr/>
  </property>
  <property fmtid="{D5CDD505-2E9C-101B-9397-08002B2CF9AE}" pid="9" name="MediaServiceImageTags">
    <vt:lpwstr/>
  </property>
  <property fmtid="{D5CDD505-2E9C-101B-9397-08002B2CF9AE}" pid="10" name="Statut du document">
    <vt:lpwstr/>
  </property>
  <property fmtid="{D5CDD505-2E9C-101B-9397-08002B2CF9AE}" pid="11" name="Sort Final (Archivage)1">
    <vt:lpwstr/>
  </property>
  <property fmtid="{D5CDD505-2E9C-101B-9397-08002B2CF9AE}" pid="12" name="Classification">
    <vt:lpwstr/>
  </property>
  <property fmtid="{D5CDD505-2E9C-101B-9397-08002B2CF9AE}" pid="13" name="Marché">
    <vt:lpwstr/>
  </property>
  <property fmtid="{D5CDD505-2E9C-101B-9397-08002B2CF9AE}" pid="14" name="Statut_x0020_du_x0020_document">
    <vt:lpwstr/>
  </property>
  <property fmtid="{D5CDD505-2E9C-101B-9397-08002B2CF9AE}" pid="15" name="Cat_x00e9_gorie_x0020_Documentaire">
    <vt:lpwstr/>
  </property>
  <property fmtid="{D5CDD505-2E9C-101B-9397-08002B2CF9AE}" pid="16" name="March_x00e9_">
    <vt:lpwstr/>
  </property>
  <property fmtid="{D5CDD505-2E9C-101B-9397-08002B2CF9AE}" pid="17" name="Direction_x0020__x002F__x0020_Service">
    <vt:lpwstr/>
  </property>
  <property fmtid="{D5CDD505-2E9C-101B-9397-08002B2CF9AE}" pid="18" name="Type_x0020_de_x0020_document_x0020_ANS">
    <vt:lpwstr/>
  </property>
  <property fmtid="{D5CDD505-2E9C-101B-9397-08002B2CF9AE}" pid="19" name="Version_x0020_Applicative0">
    <vt:lpwstr/>
  </property>
  <property fmtid="{D5CDD505-2E9C-101B-9397-08002B2CF9AE}" pid="20" name="Sort_x0020_Final_x0020__x0028_Archivage_x0029_1">
    <vt:lpwstr/>
  </property>
  <property fmtid="{D5CDD505-2E9C-101B-9397-08002B2CF9AE}" pid="21" name="Prestataire_x0028_s_x0029_">
    <vt:lpwstr/>
  </property>
</Properties>
</file>